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5"/>
  </p:sldMasterIdLst>
  <p:notesMasterIdLst>
    <p:notesMasterId r:id="rId30"/>
  </p:notesMasterIdLst>
  <p:handoutMasterIdLst>
    <p:handoutMasterId r:id="rId31"/>
  </p:handoutMasterIdLst>
  <p:sldIdLst>
    <p:sldId id="256" r:id="rId6"/>
    <p:sldId id="302" r:id="rId7"/>
    <p:sldId id="283" r:id="rId8"/>
    <p:sldId id="772" r:id="rId9"/>
    <p:sldId id="774" r:id="rId10"/>
    <p:sldId id="775" r:id="rId11"/>
    <p:sldId id="773" r:id="rId12"/>
    <p:sldId id="904" r:id="rId13"/>
    <p:sldId id="776" r:id="rId14"/>
    <p:sldId id="777" r:id="rId15"/>
    <p:sldId id="768" r:id="rId16"/>
    <p:sldId id="905" r:id="rId17"/>
    <p:sldId id="275" r:id="rId18"/>
    <p:sldId id="942" r:id="rId19"/>
    <p:sldId id="780" r:id="rId20"/>
    <p:sldId id="911" r:id="rId21"/>
    <p:sldId id="912" r:id="rId22"/>
    <p:sldId id="782" r:id="rId23"/>
    <p:sldId id="917" r:id="rId24"/>
    <p:sldId id="918" r:id="rId25"/>
    <p:sldId id="921" r:id="rId26"/>
    <p:sldId id="923" r:id="rId27"/>
    <p:sldId id="303" r:id="rId28"/>
    <p:sldId id="927" r:id="rId29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864">
          <p15:clr>
            <a:srgbClr val="A4A3A4"/>
          </p15:clr>
        </p15:guide>
        <p15:guide id="6" orient="horz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schwitz, U. (BNotK)" initials="uk" lastIdx="17" clrIdx="0"/>
  <p:cmAuthor id="1" name="Grimm, S. (BNotK)" initials="gr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CC5"/>
    <a:srgbClr val="1E3D62"/>
    <a:srgbClr val="E1E7EF"/>
    <a:srgbClr val="C9D4E1"/>
    <a:srgbClr val="5B5F60"/>
    <a:srgbClr val="003A60"/>
    <a:srgbClr val="6181A7"/>
    <a:srgbClr val="ACBDD0"/>
    <a:srgbClr val="91A8C1"/>
    <a:srgbClr val="769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6" autoAdjust="0"/>
    <p:restoredTop sz="96374" autoAdjust="0"/>
  </p:normalViewPr>
  <p:slideViewPr>
    <p:cSldViewPr snapToObjects="1">
      <p:cViewPr varScale="1">
        <p:scale>
          <a:sx n="113" d="100"/>
          <a:sy n="113" d="100"/>
        </p:scale>
        <p:origin x="216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notesViewPr>
    <p:cSldViewPr snapToObjects="1" showGuides="1">
      <p:cViewPr varScale="1">
        <p:scale>
          <a:sx n="124" d="100"/>
          <a:sy n="124" d="100"/>
        </p:scale>
        <p:origin x="-4872" y="-102"/>
      </p:cViewPr>
      <p:guideLst>
        <p:guide orient="horz" pos="2880"/>
        <p:guide pos="2160"/>
        <p:guide orient="horz" pos="3127"/>
        <p:guide pos="2141"/>
        <p:guide orient="horz" pos="2864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FC23-361A-4354-96EE-F9174ECC746E}" type="datetimeFigureOut">
              <a:rPr lang="de-DE" smtClean="0"/>
              <a:t>01.11.22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DE17-DD3F-4EFC-9A8B-21800E9EC2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59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C95FD-E830-1C41-8FA5-CC003F261DCB}" type="datetimeFigureOut">
              <a:rPr lang="de-DE" smtClean="0"/>
              <a:t>01.11.22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582F4-0D21-5341-8ED0-938FBBBE09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2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86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5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213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ps</a:t>
            </a:r>
            <a:r>
              <a:rPr lang="de-DE" dirty="0"/>
              <a:t>/</a:t>
            </a:r>
            <a:r>
              <a:rPr lang="de-DE" dirty="0" err="1"/>
              <a:t>pk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73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2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Abfolge der Elemente nach Punkten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82F4-0D21-5341-8ED0-938FBBBE094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170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erst Grafik, dann Textelemente chronologisch von 1 nach 4 erscheinen lassen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82F4-0D21-5341-8ED0-938FBBBE0946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82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1D240-CEF3-4AE7-AD39-BAFC93B0F59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59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5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0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6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5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5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65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82F4-0D21-5341-8ED0-938FBBBE094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9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F34A0BFB-623C-438D-99FF-177CB569B1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990600"/>
            <a:ext cx="12192000" cy="48768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Hier bitte Hintergrundgrafik/Bild einfügen. Bildplatzhalter ggf. durch „Anordnen“ oder „Ebene nach hinten“ wieder in den Hintergrund schicken.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4E9F8E-35DD-41B9-961A-B3DB915281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408" y="1595438"/>
            <a:ext cx="6552728" cy="36337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1055440" y="1916832"/>
            <a:ext cx="5976664" cy="105419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 b="0" i="0" baseline="0">
                <a:solidFill>
                  <a:schemeClr val="tx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7" name="Textplatzhalt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440" y="4317677"/>
            <a:ext cx="5976664" cy="68553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/>
              <a:t>Zusatzinformationen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055440" y="3573016"/>
            <a:ext cx="5976664" cy="74466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440DC5-8BDD-4BD9-9265-565929E9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spaltig, 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674456" y="460632"/>
            <a:ext cx="3293756" cy="1600216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3B095849-E8F4-48C7-85B9-94AF4AC841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08213" y="460632"/>
            <a:ext cx="3293758" cy="5759192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611BFE6A-85A5-43FE-88CC-4D5716D9A5E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41971" y="460632"/>
            <a:ext cx="3293758" cy="5759192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17F67222-68E5-4438-B62F-FBA9EF98EE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4455" y="2259754"/>
            <a:ext cx="3293758" cy="3960072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57C798-BFE3-4772-9B72-840C4580220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32E83B-D584-4363-88A7-2257ABC887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6D76DD-C76B-476D-A1C8-BB8E2E6950C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2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50%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8">
            <a:extLst>
              <a:ext uri="{FF2B5EF4-FFF2-40B4-BE49-F238E27FC236}">
                <a16:creationId xmlns:a16="http://schemas.microsoft.com/office/drawing/2014/main" id="{753F4AAE-21E2-4A17-A526-F8129BF6EA1D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8" name="Parallelogramm 7">
              <a:extLst>
                <a:ext uri="{FF2B5EF4-FFF2-40B4-BE49-F238E27FC236}">
                  <a16:creationId xmlns:a16="http://schemas.microsoft.com/office/drawing/2014/main" id="{ED13B304-EB95-46ED-A02E-867D06FA9AC4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Parallelogramm 8">
              <a:extLst>
                <a:ext uri="{FF2B5EF4-FFF2-40B4-BE49-F238E27FC236}">
                  <a16:creationId xmlns:a16="http://schemas.microsoft.com/office/drawing/2014/main" id="{D76F2882-5F5C-4D17-8B33-825AE60EEECC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Parallelogramm 9">
              <a:extLst>
                <a:ext uri="{FF2B5EF4-FFF2-40B4-BE49-F238E27FC236}">
                  <a16:creationId xmlns:a16="http://schemas.microsoft.com/office/drawing/2014/main" id="{E25B03B9-C205-4B62-B5F1-0B254D5C5550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6A4EFCEA-E511-4E64-9E97-92544D2728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11B53-8A5B-4139-8AB5-A889E072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969" y="460632"/>
            <a:ext cx="5024647" cy="952144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45E3D-C54A-4CC0-A627-4A1C94C7F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erade Verbindung 11">
            <a:extLst>
              <a:ext uri="{FF2B5EF4-FFF2-40B4-BE49-F238E27FC236}">
                <a16:creationId xmlns:a16="http://schemas.microsoft.com/office/drawing/2014/main" id="{B928F955-3DB0-4C77-9BDA-E877F005CBB7}"/>
              </a:ext>
            </a:extLst>
          </p:cNvPr>
          <p:cNvCxnSpPr/>
          <p:nvPr/>
        </p:nvCxnSpPr>
        <p:spPr>
          <a:xfrm>
            <a:off x="6744072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2C3263-4006-4710-A9EA-10FCB6FDAE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5968" y="1595438"/>
            <a:ext cx="5024648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50%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66BF334-DD48-424B-9EEB-AEC13191B2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EC632-1E94-4217-AD37-CD689044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8" y="460632"/>
            <a:ext cx="4870857" cy="952144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A8E924-3AAB-4C1A-9279-4C4C845279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erade Verbindung 11">
            <a:extLst>
              <a:ext uri="{FF2B5EF4-FFF2-40B4-BE49-F238E27FC236}">
                <a16:creationId xmlns:a16="http://schemas.microsoft.com/office/drawing/2014/main" id="{291B1D7C-A4F2-4253-81BB-F25B9BC91CA3}"/>
              </a:ext>
            </a:extLst>
          </p:cNvPr>
          <p:cNvCxnSpPr/>
          <p:nvPr/>
        </p:nvCxnSpPr>
        <p:spPr>
          <a:xfrm>
            <a:off x="767408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BBF3D225-1E19-4C81-ABFD-096B666EFA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514" y="1595438"/>
            <a:ext cx="4873802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3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1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8">
            <a:extLst>
              <a:ext uri="{FF2B5EF4-FFF2-40B4-BE49-F238E27FC236}">
                <a16:creationId xmlns:a16="http://schemas.microsoft.com/office/drawing/2014/main" id="{753F4AAE-21E2-4A17-A526-F8129BF6EA1D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8" name="Parallelogramm 7">
              <a:extLst>
                <a:ext uri="{FF2B5EF4-FFF2-40B4-BE49-F238E27FC236}">
                  <a16:creationId xmlns:a16="http://schemas.microsoft.com/office/drawing/2014/main" id="{ED13B304-EB95-46ED-A02E-867D06FA9AC4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Parallelogramm 8">
              <a:extLst>
                <a:ext uri="{FF2B5EF4-FFF2-40B4-BE49-F238E27FC236}">
                  <a16:creationId xmlns:a16="http://schemas.microsoft.com/office/drawing/2014/main" id="{D76F2882-5F5C-4D17-8B33-825AE60EEECC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Parallelogramm 9">
              <a:extLst>
                <a:ext uri="{FF2B5EF4-FFF2-40B4-BE49-F238E27FC236}">
                  <a16:creationId xmlns:a16="http://schemas.microsoft.com/office/drawing/2014/main" id="{E25B03B9-C205-4B62-B5F1-0B254D5C5550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6A4EFCEA-E511-4E64-9E97-92544D2728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07977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11B53-8A5B-4139-8AB5-A889E072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217" y="460632"/>
            <a:ext cx="7030401" cy="952144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45E3D-C54A-4CC0-A627-4A1C94C7F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erade Verbindung 11">
            <a:extLst>
              <a:ext uri="{FF2B5EF4-FFF2-40B4-BE49-F238E27FC236}">
                <a16:creationId xmlns:a16="http://schemas.microsoft.com/office/drawing/2014/main" id="{B928F955-3DB0-4C77-9BDA-E877F005CBB7}"/>
              </a:ext>
            </a:extLst>
          </p:cNvPr>
          <p:cNvCxnSpPr/>
          <p:nvPr/>
        </p:nvCxnSpPr>
        <p:spPr>
          <a:xfrm>
            <a:off x="4610217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A2C3263-4006-4710-A9EA-10FCB6FDAE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217" y="1595438"/>
            <a:ext cx="7030401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7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1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66BF334-DD48-424B-9EEB-AEC13191B2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2224" y="0"/>
            <a:ext cx="407977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0EC632-1E94-4217-AD37-CD689044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460632"/>
            <a:ext cx="7026736" cy="952144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A8E924-3AAB-4C1A-9279-4C4C845279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erade Verbindung 11">
            <a:extLst>
              <a:ext uri="{FF2B5EF4-FFF2-40B4-BE49-F238E27FC236}">
                <a16:creationId xmlns:a16="http://schemas.microsoft.com/office/drawing/2014/main" id="{291B1D7C-A4F2-4253-81BB-F25B9BC91CA3}"/>
              </a:ext>
            </a:extLst>
          </p:cNvPr>
          <p:cNvCxnSpPr/>
          <p:nvPr/>
        </p:nvCxnSpPr>
        <p:spPr>
          <a:xfrm>
            <a:off x="767408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BBF3D225-1E19-4C81-ABFD-096B666EFA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846" y="1595438"/>
            <a:ext cx="7030403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cxnSp>
        <p:nvCxnSpPr>
          <p:cNvPr id="7" name="Gerade Verbindung 22">
            <a:extLst>
              <a:ext uri="{FF2B5EF4-FFF2-40B4-BE49-F238E27FC236}">
                <a16:creationId xmlns:a16="http://schemas.microsoft.com/office/drawing/2014/main" id="{6405E83B-D48B-454C-9A53-6F5DA7C0752E}"/>
              </a:ext>
            </a:extLst>
          </p:cNvPr>
          <p:cNvCxnSpPr/>
          <p:nvPr userDrawn="1"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679FE1C-2DBB-451F-BCE2-B4F40C1395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4458" y="6501590"/>
            <a:ext cx="1100982" cy="365125"/>
          </a:xfrm>
        </p:spPr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A75E836-0EBB-43A8-9822-114406D101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75440" y="6501600"/>
            <a:ext cx="7308000" cy="365125"/>
          </a:xfrm>
        </p:spPr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3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50% Links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>
            <a:extLst>
              <a:ext uri="{FF2B5EF4-FFF2-40B4-BE49-F238E27FC236}">
                <a16:creationId xmlns:a16="http://schemas.microsoft.com/office/drawing/2014/main" id="{DE679411-E2C8-42C6-A050-13C58148F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2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615969" y="460632"/>
            <a:ext cx="5024647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744072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08B914-1F6B-48EC-94FA-7D544B804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5968" y="1595438"/>
            <a:ext cx="5024648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74B74AFB-511B-4DE5-8330-33F833C8D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57" y="1595438"/>
            <a:ext cx="4901574" cy="4629150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D27077-0B6A-442A-9DC6-9D53E5FAB7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70536-43AA-4E8D-9570-26D7E2D03E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513" y="973584"/>
            <a:ext cx="490451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5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rbfläche 50% Rechts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>
            <a:extLst>
              <a:ext uri="{FF2B5EF4-FFF2-40B4-BE49-F238E27FC236}">
                <a16:creationId xmlns:a16="http://schemas.microsoft.com/office/drawing/2014/main" id="{C3BFA776-31C4-4F6C-9E5F-747033430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r="4957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4870857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5738AF92-FEE7-467D-9A16-F4A00CB821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458" y="1595438"/>
            <a:ext cx="4870857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7781311-C8C6-4684-B906-0E15FBD63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9042" y="1595438"/>
            <a:ext cx="4901574" cy="4629150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7E5C40-6076-402F-81A8-33931763FD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 Verbindung 11">
            <a:extLst>
              <a:ext uri="{FF2B5EF4-FFF2-40B4-BE49-F238E27FC236}">
                <a16:creationId xmlns:a16="http://schemas.microsoft.com/office/drawing/2014/main" id="{ED1086FF-79B4-43FE-B6E5-BA635126AF62}"/>
              </a:ext>
            </a:extLst>
          </p:cNvPr>
          <p:cNvCxnSpPr/>
          <p:nvPr/>
        </p:nvCxnSpPr>
        <p:spPr>
          <a:xfrm>
            <a:off x="767408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F0E4401-128C-4EDB-9838-550B04038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6098" y="973584"/>
            <a:ext cx="490451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7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1/3 Links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>
            <a:extLst>
              <a:ext uri="{FF2B5EF4-FFF2-40B4-BE49-F238E27FC236}">
                <a16:creationId xmlns:a16="http://schemas.microsoft.com/office/drawing/2014/main" id="{9DAA4F13-8A71-40FE-84E6-F9EF65EBA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>
          <a:xfrm>
            <a:off x="0" y="0"/>
            <a:ext cx="4079776" cy="6858000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55CFBC3C-BA0B-4EDF-B635-DA8E375D2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217" y="1611680"/>
            <a:ext cx="7030401" cy="461290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610216" y="460632"/>
            <a:ext cx="7030400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738319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6E0E185-7283-4C2A-9D79-5E3888F27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56" y="1611680"/>
            <a:ext cx="2941549" cy="4612908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D699F-6DC5-4C7C-98E0-1BCC2F315F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35D2155-9DB0-44DD-9BA7-CCF3AEB58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45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1/3 Rechts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">
            <a:extLst>
              <a:ext uri="{FF2B5EF4-FFF2-40B4-BE49-F238E27FC236}">
                <a16:creationId xmlns:a16="http://schemas.microsoft.com/office/drawing/2014/main" id="{568B341C-FE1E-42C6-8E89-179DED23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>
          <a:xfrm>
            <a:off x="8112224" y="0"/>
            <a:ext cx="4079776" cy="6858000"/>
          </a:xfrm>
          <a:prstGeom prst="rect">
            <a:avLst/>
          </a:prstGeom>
        </p:spPr>
      </p:pic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38FBFC87-390E-49C5-A09A-E4114E6E6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848" y="1611680"/>
            <a:ext cx="7030401" cy="461290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67848" y="460632"/>
            <a:ext cx="7030400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795951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74457" y="6309320"/>
            <a:ext cx="1533111" cy="54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003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56336E4-58C9-491C-BBB0-1EA5C12B5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067" y="1611680"/>
            <a:ext cx="2941549" cy="4612908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0A6E4-6EAF-4CCE-A9CC-49448B09E2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640B25D9-B01D-44E0-98A3-3AC8ECB11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906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50% Link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3">
            <a:extLst>
              <a:ext uri="{FF2B5EF4-FFF2-40B4-BE49-F238E27FC236}">
                <a16:creationId xmlns:a16="http://schemas.microsoft.com/office/drawing/2014/main" id="{332B2422-77EE-43DA-A039-A54DDD935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2" b="5343"/>
          <a:stretch/>
        </p:blipFill>
        <p:spPr>
          <a:xfrm>
            <a:off x="-1" y="-4359"/>
            <a:ext cx="6096001" cy="6871073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615969" y="460632"/>
            <a:ext cx="5024647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744072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08B914-1F6B-48EC-94FA-7D544B804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5968" y="1595438"/>
            <a:ext cx="5024648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74B74AFB-511B-4DE5-8330-33F833C8D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57" y="1595438"/>
            <a:ext cx="4901574" cy="4629150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D27077-0B6A-442A-9DC6-9D53E5FAB7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70536-43AA-4E8D-9570-26D7E2D03E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513" y="973584"/>
            <a:ext cx="490451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3" name="Gerade Verbindung 22">
            <a:extLst>
              <a:ext uri="{FF2B5EF4-FFF2-40B4-BE49-F238E27FC236}">
                <a16:creationId xmlns:a16="http://schemas.microsoft.com/office/drawing/2014/main" id="{3DA4D4E5-4648-41B3-9CB5-7131799F3809}"/>
              </a:ext>
            </a:extLst>
          </p:cNvPr>
          <p:cNvCxnSpPr/>
          <p:nvPr userDrawn="1"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7883BE49-656C-476D-B250-3B012D30045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4458" y="6501590"/>
            <a:ext cx="1100982" cy="365125"/>
          </a:xfrm>
        </p:spPr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8FCD8FBA-5873-4ABC-ADBC-33D7879809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5440" y="6501600"/>
            <a:ext cx="7308000" cy="365125"/>
          </a:xfrm>
        </p:spPr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1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6">
            <a:extLst>
              <a:ext uri="{FF2B5EF4-FFF2-40B4-BE49-F238E27FC236}">
                <a16:creationId xmlns:a16="http://schemas.microsoft.com/office/drawing/2014/main" id="{52A51758-A211-4A39-91B9-F11FFC16E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775" b="11568"/>
          <a:stretch/>
        </p:blipFill>
        <p:spPr>
          <a:xfrm>
            <a:off x="767408" y="980728"/>
            <a:ext cx="11424592" cy="4896544"/>
          </a:xfrm>
          <a:prstGeom prst="rect">
            <a:avLst/>
          </a:prstGeom>
        </p:spPr>
      </p:pic>
      <p:grpSp>
        <p:nvGrpSpPr>
          <p:cNvPr id="16" name="Gruppierung 8">
            <a:extLst>
              <a:ext uri="{FF2B5EF4-FFF2-40B4-BE49-F238E27FC236}">
                <a16:creationId xmlns:a16="http://schemas.microsoft.com/office/drawing/2014/main" id="{6A5B0AB0-0114-4E07-B8C0-5622C17D0706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AE9F496E-76ED-4420-89C7-BD5D1E3B1A0C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Parallelogramm 18">
              <a:extLst>
                <a:ext uri="{FF2B5EF4-FFF2-40B4-BE49-F238E27FC236}">
                  <a16:creationId xmlns:a16="http://schemas.microsoft.com/office/drawing/2014/main" id="{7E79C628-F4F8-41F6-A820-C65926F71429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Parallelogramm 19">
              <a:extLst>
                <a:ext uri="{FF2B5EF4-FFF2-40B4-BE49-F238E27FC236}">
                  <a16:creationId xmlns:a16="http://schemas.microsoft.com/office/drawing/2014/main" id="{35AE3E1F-A6AE-4C14-AE65-C6BED5608DE2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2353" y="1545493"/>
            <a:ext cx="7828183" cy="1955515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800" b="0">
                <a:solidFill>
                  <a:schemeClr val="bg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92353" y="3501008"/>
            <a:ext cx="7828183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1322310"/>
            <a:ext cx="1945382" cy="210669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de-DE" sz="13000" dirty="0">
                <a:solidFill>
                  <a:schemeClr val="bg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pPr marL="0" lvl="0" algn="r"/>
            <a:r>
              <a:rPr lang="en-US" dirty="0"/>
              <a:t>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63777-A84D-490D-B725-1B7E0E838A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05888A-5EF8-41DB-A6EB-A87B61D00B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5486F-4284-49BD-ADDA-0840FD708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 Verbindung 18">
            <a:extLst>
              <a:ext uri="{FF2B5EF4-FFF2-40B4-BE49-F238E27FC236}">
                <a16:creationId xmlns:a16="http://schemas.microsoft.com/office/drawing/2014/main" id="{BAF949C7-E56B-48FA-8BAC-D3BFC7BF2F8E}"/>
              </a:ext>
            </a:extLst>
          </p:cNvPr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19CBAB96-B949-4EC3-9E8A-E3BC94C7B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rbfläche 50% Recht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5">
            <a:extLst>
              <a:ext uri="{FF2B5EF4-FFF2-40B4-BE49-F238E27FC236}">
                <a16:creationId xmlns:a16="http://schemas.microsoft.com/office/drawing/2014/main" id="{3BC405D9-DAD1-4F91-8575-59689FA00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53254" b="5343"/>
          <a:stretch/>
        </p:blipFill>
        <p:spPr>
          <a:xfrm>
            <a:off x="6096000" y="-4359"/>
            <a:ext cx="6107678" cy="6871073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4870857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5738AF92-FEE7-467D-9A16-F4A00CB821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458" y="1595438"/>
            <a:ext cx="4870857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7781311-C8C6-4684-B906-0E15FBD63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9042" y="1595438"/>
            <a:ext cx="4901574" cy="4629150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7E5C40-6076-402F-81A8-33931763FD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 Verbindung 11">
            <a:extLst>
              <a:ext uri="{FF2B5EF4-FFF2-40B4-BE49-F238E27FC236}">
                <a16:creationId xmlns:a16="http://schemas.microsoft.com/office/drawing/2014/main" id="{ED1086FF-79B4-43FE-B6E5-BA635126AF62}"/>
              </a:ext>
            </a:extLst>
          </p:cNvPr>
          <p:cNvCxnSpPr/>
          <p:nvPr/>
        </p:nvCxnSpPr>
        <p:spPr>
          <a:xfrm>
            <a:off x="767408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F0E4401-128C-4EDB-9838-550B04038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6098" y="973584"/>
            <a:ext cx="490451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9" name="Gerade Verbindung 22">
            <a:extLst>
              <a:ext uri="{FF2B5EF4-FFF2-40B4-BE49-F238E27FC236}">
                <a16:creationId xmlns:a16="http://schemas.microsoft.com/office/drawing/2014/main" id="{D088BB15-7165-45F4-85F1-DF276B102571}"/>
              </a:ext>
            </a:extLst>
          </p:cNvPr>
          <p:cNvCxnSpPr/>
          <p:nvPr userDrawn="1"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B0F21A56-33E9-4C43-B4FA-A3538517CE2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4458" y="6501590"/>
            <a:ext cx="1100982" cy="365125"/>
          </a:xfrm>
        </p:spPr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F98A4D6A-876F-4406-9CA6-72FDB5D4789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5440" y="6501600"/>
            <a:ext cx="7308000" cy="365125"/>
          </a:xfrm>
        </p:spPr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6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1/3 Link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26">
            <a:extLst>
              <a:ext uri="{FF2B5EF4-FFF2-40B4-BE49-F238E27FC236}">
                <a16:creationId xmlns:a16="http://schemas.microsoft.com/office/drawing/2014/main" id="{DC00837D-F346-466C-A2BF-F50A0F07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9" b="5343"/>
          <a:stretch/>
        </p:blipFill>
        <p:spPr>
          <a:xfrm>
            <a:off x="-1" y="-10442"/>
            <a:ext cx="4079777" cy="6871073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55CFBC3C-BA0B-4EDF-B635-DA8E375D2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217" y="1611680"/>
            <a:ext cx="7030401" cy="461290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610216" y="460632"/>
            <a:ext cx="7030400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738319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6E0E185-7283-4C2A-9D79-5E3888F27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56" y="1611680"/>
            <a:ext cx="2941549" cy="4612908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D699F-6DC5-4C7C-98E0-1BCC2F315F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35D2155-9DB0-44DD-9BA7-CCF3AEB58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45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97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1/3 Recht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26">
            <a:extLst>
              <a:ext uri="{FF2B5EF4-FFF2-40B4-BE49-F238E27FC236}">
                <a16:creationId xmlns:a16="http://schemas.microsoft.com/office/drawing/2014/main" id="{0B22E3C1-B888-46A0-8B28-66DFA8E9F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9" b="5343"/>
          <a:stretch/>
        </p:blipFill>
        <p:spPr>
          <a:xfrm>
            <a:off x="8112223" y="-10442"/>
            <a:ext cx="4079777" cy="6871073"/>
          </a:xfrm>
          <a:prstGeom prst="rect">
            <a:avLst/>
          </a:prstGeom>
        </p:spPr>
      </p:pic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38FBFC87-390E-49C5-A09A-E4114E6E6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457" y="1611680"/>
            <a:ext cx="7023792" cy="461290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74456" y="460632"/>
            <a:ext cx="7023791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795951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74457" y="6309320"/>
            <a:ext cx="1533111" cy="54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003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56336E4-58C9-491C-BBB0-1EA5C12B5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067" y="1611680"/>
            <a:ext cx="2941549" cy="4612908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0A6E4-6EAF-4CCE-A9CC-49448B09E2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640B25D9-B01D-44E0-98A3-3AC8ECB11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906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0" name="Gerade Verbindung 22">
            <a:extLst>
              <a:ext uri="{FF2B5EF4-FFF2-40B4-BE49-F238E27FC236}">
                <a16:creationId xmlns:a16="http://schemas.microsoft.com/office/drawing/2014/main" id="{CEADD97C-0344-45E3-992E-F023F8A83B68}"/>
              </a:ext>
            </a:extLst>
          </p:cNvPr>
          <p:cNvCxnSpPr/>
          <p:nvPr userDrawn="1"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2A3697AF-9716-4E7F-85B7-E137CEB3BD5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4458" y="6501590"/>
            <a:ext cx="1100982" cy="365125"/>
          </a:xfrm>
        </p:spPr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95B1A35-8B74-44E3-A786-2FBB1B2E2F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775440" y="6501600"/>
            <a:ext cx="7308000" cy="365125"/>
          </a:xfrm>
        </p:spPr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0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50% Links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">
            <a:extLst>
              <a:ext uri="{FF2B5EF4-FFF2-40B4-BE49-F238E27FC236}">
                <a16:creationId xmlns:a16="http://schemas.microsoft.com/office/drawing/2014/main" id="{91866BA9-F8A4-452E-8E08-34F9450B7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5"/>
          <a:stretch/>
        </p:blipFill>
        <p:spPr>
          <a:xfrm>
            <a:off x="-1" y="300"/>
            <a:ext cx="6096001" cy="6877955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615969" y="460632"/>
            <a:ext cx="5024647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744072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808B914-1F6B-48EC-94FA-7D544B804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5968" y="1595438"/>
            <a:ext cx="5024648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74B74AFB-511B-4DE5-8330-33F833C8D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57" y="1595438"/>
            <a:ext cx="4901574" cy="4629150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D27077-0B6A-442A-9DC6-9D53E5FAB7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70536-43AA-4E8D-9570-26D7E2D03E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513" y="973584"/>
            <a:ext cx="490451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2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rbfläche 50% Rechts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6">
            <a:extLst>
              <a:ext uri="{FF2B5EF4-FFF2-40B4-BE49-F238E27FC236}">
                <a16:creationId xmlns:a16="http://schemas.microsoft.com/office/drawing/2014/main" id="{FE1D9524-55FC-4794-B08C-86CCCE169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50823"/>
          <a:stretch/>
        </p:blipFill>
        <p:spPr>
          <a:xfrm>
            <a:off x="6096000" y="300"/>
            <a:ext cx="6107677" cy="6877955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4870857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5738AF92-FEE7-467D-9A16-F4A00CB821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458" y="1595438"/>
            <a:ext cx="4870857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7781311-C8C6-4684-B906-0E15FBD63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9042" y="1595438"/>
            <a:ext cx="4901574" cy="4629150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7E5C40-6076-402F-81A8-33931763FD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Gerade Verbindung 11">
            <a:extLst>
              <a:ext uri="{FF2B5EF4-FFF2-40B4-BE49-F238E27FC236}">
                <a16:creationId xmlns:a16="http://schemas.microsoft.com/office/drawing/2014/main" id="{ED1086FF-79B4-43FE-B6E5-BA635126AF62}"/>
              </a:ext>
            </a:extLst>
          </p:cNvPr>
          <p:cNvCxnSpPr/>
          <p:nvPr/>
        </p:nvCxnSpPr>
        <p:spPr>
          <a:xfrm>
            <a:off x="767408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F0E4401-128C-4EDB-9838-550B04038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6098" y="973584"/>
            <a:ext cx="490451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03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1/3 Links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7">
            <a:extLst>
              <a:ext uri="{FF2B5EF4-FFF2-40B4-BE49-F238E27FC236}">
                <a16:creationId xmlns:a16="http://schemas.microsoft.com/office/drawing/2014/main" id="{240E0741-516D-42B6-979E-3D325C1EA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4"/>
          <a:stretch/>
        </p:blipFill>
        <p:spPr>
          <a:xfrm>
            <a:off x="-1" y="-11240"/>
            <a:ext cx="4079777" cy="6877955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55CFBC3C-BA0B-4EDF-B635-DA8E375D27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0217" y="1611680"/>
            <a:ext cx="7030401" cy="461290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610216" y="460632"/>
            <a:ext cx="7030400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738319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D6E0E185-7283-4C2A-9D79-5E3888F27B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56" y="1611680"/>
            <a:ext cx="2941549" cy="4612908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D699F-6DC5-4C7C-98E0-1BCC2F315F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35D2155-9DB0-44DD-9BA7-CCF3AEB58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45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87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rbfläche 1/3 Rechts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27">
            <a:extLst>
              <a:ext uri="{FF2B5EF4-FFF2-40B4-BE49-F238E27FC236}">
                <a16:creationId xmlns:a16="http://schemas.microsoft.com/office/drawing/2014/main" id="{7D1D0957-AB6B-451A-9B7B-FF8410ADC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4"/>
          <a:stretch/>
        </p:blipFill>
        <p:spPr>
          <a:xfrm>
            <a:off x="8112223" y="-11240"/>
            <a:ext cx="4079777" cy="6877955"/>
          </a:xfrm>
          <a:prstGeom prst="rect">
            <a:avLst/>
          </a:prstGeom>
        </p:spPr>
      </p:pic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38FBFC87-390E-49C5-A09A-E4114E6E6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848" y="1611680"/>
            <a:ext cx="7030401" cy="461290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67848" y="460632"/>
            <a:ext cx="7030400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795951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74457" y="6309320"/>
            <a:ext cx="1533111" cy="54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003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56336E4-58C9-491C-BBB0-1EA5C12B5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067" y="1611680"/>
            <a:ext cx="2941549" cy="4612908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buSzPct val="80000"/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00A6E4-6EAF-4CCE-A9CC-49448B09E2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640B25D9-B01D-44E0-98A3-3AC8ECB11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906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6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6F2ED-1D2E-46B5-969D-002DD808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638FA1-F798-4AA2-8714-06223F35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5FE953-C916-46F0-AAB3-70B26B49D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34810B-F0B6-4B7E-92D6-A3A798D3FB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pic>
        <p:nvPicPr>
          <p:cNvPr id="6" name="Bild 6">
            <a:extLst>
              <a:ext uri="{FF2B5EF4-FFF2-40B4-BE49-F238E27FC236}">
                <a16:creationId xmlns:a16="http://schemas.microsoft.com/office/drawing/2014/main" id="{07AAD40A-615B-4BFA-A30D-676A75304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7" r="2" b="11142"/>
          <a:stretch/>
        </p:blipFill>
        <p:spPr>
          <a:xfrm>
            <a:off x="0" y="1595438"/>
            <a:ext cx="12192000" cy="462915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E1D0BA-36E8-4E33-BFEB-ECA14A1A5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688" y="1595438"/>
            <a:ext cx="10969625" cy="46291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94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>
            <a:extLst>
              <a:ext uri="{FF2B5EF4-FFF2-40B4-BE49-F238E27FC236}">
                <a16:creationId xmlns:a16="http://schemas.microsoft.com/office/drawing/2014/main" id="{A46322A9-902C-4F34-8989-AC9EFB959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786" r="-1" b="9881"/>
          <a:stretch/>
        </p:blipFill>
        <p:spPr>
          <a:xfrm>
            <a:off x="-1" y="1595437"/>
            <a:ext cx="12192001" cy="46291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B6F2ED-1D2E-46B5-969D-002DD808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638FA1-F798-4AA2-8714-06223F35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5FE953-C916-46F0-AAB3-70B26B49D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34810B-F0B6-4B7E-92D6-A3A798D3FB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E1D0BA-36E8-4E33-BFEB-ECA14A1A5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688" y="1595438"/>
            <a:ext cx="10969625" cy="46291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44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4">
            <a:extLst>
              <a:ext uri="{FF2B5EF4-FFF2-40B4-BE49-F238E27FC236}">
                <a16:creationId xmlns:a16="http://schemas.microsoft.com/office/drawing/2014/main" id="{00851B00-0698-4A92-AD12-06DAB1909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17476" r="-6" b="10053"/>
          <a:stretch/>
        </p:blipFill>
        <p:spPr>
          <a:xfrm>
            <a:off x="0" y="1595438"/>
            <a:ext cx="12192000" cy="46291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B6F2ED-1D2E-46B5-969D-002DD808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638FA1-F798-4AA2-8714-06223F35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5FE953-C916-46F0-AAB3-70B26B49D6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34810B-F0B6-4B7E-92D6-A3A798D3FB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E1D0BA-36E8-4E33-BFEB-ECA14A1A5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688" y="1595438"/>
            <a:ext cx="10969625" cy="462915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9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2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3">
            <a:extLst>
              <a:ext uri="{FF2B5EF4-FFF2-40B4-BE49-F238E27FC236}">
                <a16:creationId xmlns:a16="http://schemas.microsoft.com/office/drawing/2014/main" id="{27CC0570-D30B-4804-9138-33C27606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752" b="11737"/>
          <a:stretch/>
        </p:blipFill>
        <p:spPr>
          <a:xfrm>
            <a:off x="767408" y="980728"/>
            <a:ext cx="11424592" cy="4896544"/>
          </a:xfrm>
          <a:prstGeom prst="rect">
            <a:avLst/>
          </a:prstGeom>
        </p:spPr>
      </p:pic>
      <p:grpSp>
        <p:nvGrpSpPr>
          <p:cNvPr id="16" name="Gruppierung 8">
            <a:extLst>
              <a:ext uri="{FF2B5EF4-FFF2-40B4-BE49-F238E27FC236}">
                <a16:creationId xmlns:a16="http://schemas.microsoft.com/office/drawing/2014/main" id="{6A5B0AB0-0114-4E07-B8C0-5622C17D0706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AE9F496E-76ED-4420-89C7-BD5D1E3B1A0C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Parallelogramm 18">
              <a:extLst>
                <a:ext uri="{FF2B5EF4-FFF2-40B4-BE49-F238E27FC236}">
                  <a16:creationId xmlns:a16="http://schemas.microsoft.com/office/drawing/2014/main" id="{7E79C628-F4F8-41F6-A820-C65926F71429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Parallelogramm 19">
              <a:extLst>
                <a:ext uri="{FF2B5EF4-FFF2-40B4-BE49-F238E27FC236}">
                  <a16:creationId xmlns:a16="http://schemas.microsoft.com/office/drawing/2014/main" id="{35AE3E1F-A6AE-4C14-AE65-C6BED5608DE2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2353" y="1545493"/>
            <a:ext cx="7828183" cy="1955515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800" b="0">
                <a:solidFill>
                  <a:schemeClr val="tx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92353" y="3501008"/>
            <a:ext cx="7828183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1322310"/>
            <a:ext cx="1945382" cy="210669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de-DE" sz="13000" dirty="0">
                <a:solidFill>
                  <a:schemeClr val="accent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pPr marL="0" lvl="0" algn="r"/>
            <a:r>
              <a:rPr lang="en-US" dirty="0"/>
              <a:t>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63777-A84D-490D-B725-1B7E0E838A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05888A-5EF8-41DB-A6EB-A87B61D00B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5486F-4284-49BD-ADDA-0840FD708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 Verbindung 18">
            <a:extLst>
              <a:ext uri="{FF2B5EF4-FFF2-40B4-BE49-F238E27FC236}">
                <a16:creationId xmlns:a16="http://schemas.microsoft.com/office/drawing/2014/main" id="{BAF949C7-E56B-48FA-8BAC-D3BFC7BF2F8E}"/>
              </a:ext>
            </a:extLst>
          </p:cNvPr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EC6219E-ED66-464A-809E-2BBC7F24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1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Farbfläch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6">
            <a:extLst>
              <a:ext uri="{FF2B5EF4-FFF2-40B4-BE49-F238E27FC236}">
                <a16:creationId xmlns:a16="http://schemas.microsoft.com/office/drawing/2014/main" id="{201788CD-622F-4E5F-A854-87E2DEF82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6387" r="2" b="11142"/>
          <a:stretch/>
        </p:blipFill>
        <p:spPr>
          <a:xfrm>
            <a:off x="6095998" y="1595438"/>
            <a:ext cx="6096001" cy="4629150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74454" y="1595438"/>
            <a:ext cx="5421545" cy="462915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674456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C198A2-BBB0-4D6F-96AF-5DEDD71ED7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8B751C-2B77-437D-9B7F-951E5B19D5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936417-187A-4338-8978-0B1AA7497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67586F52-DF2C-4FF4-82B0-204A1A0F5C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8048" y="1595438"/>
            <a:ext cx="5112568" cy="4629150"/>
          </a:xfrm>
        </p:spPr>
        <p:txBody>
          <a:bodyPr anchor="ctr"/>
          <a:lstStyle>
            <a:lvl1pPr marL="0" indent="0">
              <a:buClr>
                <a:schemeClr val="bg1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buSzPct val="80000"/>
              <a:defRPr sz="20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defRPr sz="20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buSzPct val="80000"/>
              <a:defRPr sz="20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buSzPct val="80000"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2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Farbfläche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3">
            <a:extLst>
              <a:ext uri="{FF2B5EF4-FFF2-40B4-BE49-F238E27FC236}">
                <a16:creationId xmlns:a16="http://schemas.microsoft.com/office/drawing/2014/main" id="{FAA57938-761B-42AB-B2B1-D2FD4EAE0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17786" r="-1" b="9881"/>
          <a:stretch/>
        </p:blipFill>
        <p:spPr>
          <a:xfrm>
            <a:off x="6096000" y="1595437"/>
            <a:ext cx="6096000" cy="4629151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74457" y="1595438"/>
            <a:ext cx="5421543" cy="462915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319412-0537-4390-845E-28C6D18A66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826875-10DF-4126-AE9F-3D71D8317D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7A6EDA-6A32-4397-BAF0-D27D633C16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CF5727C-1A34-4027-92A0-131E1F201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8048" y="1595438"/>
            <a:ext cx="5112568" cy="4629150"/>
          </a:xfrm>
        </p:spPr>
        <p:txBody>
          <a:bodyPr anchor="ctr"/>
          <a:lstStyle>
            <a:lvl1pPr marL="0" indent="0">
              <a:buClr>
                <a:schemeClr val="tx1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1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Farbfläch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4">
            <a:extLst>
              <a:ext uri="{FF2B5EF4-FFF2-40B4-BE49-F238E27FC236}">
                <a16:creationId xmlns:a16="http://schemas.microsoft.com/office/drawing/2014/main" id="{C1805809-57D7-414B-8D1A-3D4B5A922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6" t="17476" r="-6" b="10053"/>
          <a:stretch/>
        </p:blipFill>
        <p:spPr>
          <a:xfrm>
            <a:off x="6096000" y="1595438"/>
            <a:ext cx="6096000" cy="4629150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74457" y="1595438"/>
            <a:ext cx="5421543" cy="462915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319412-0537-4390-845E-28C6D18A66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826875-10DF-4126-AE9F-3D71D8317D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7A6EDA-6A32-4397-BAF0-D27D633C16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CF5727C-1A34-4027-92A0-131E1F201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8048" y="1595438"/>
            <a:ext cx="5112568" cy="4629150"/>
          </a:xfrm>
        </p:spPr>
        <p:txBody>
          <a:bodyPr anchor="ctr"/>
          <a:lstStyle>
            <a:lvl1pPr marL="0" indent="0">
              <a:buClr>
                <a:schemeClr val="tx1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6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mit blau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5B751789-FD26-4FA1-ABFF-471CF72BA8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2000" cy="6866715"/>
          </a:xfrm>
          <a:solidFill>
            <a:schemeClr val="accent5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de-DE" dirty="0"/>
              <a:t>Hier bitte Hintergrundgrafik/Bild einfügen. Bildplatzhalter ggf. durch „Anordnen“ oder „Ebene nach hinten“ wieder in den Hintergrund schicken.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37ED6E-24DE-42F4-A992-573C5ACEF8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060575"/>
            <a:ext cx="5545138" cy="3816350"/>
          </a:xfrm>
          <a:solidFill>
            <a:schemeClr val="tx1"/>
          </a:solidFill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EB26CC-0BBA-4A88-BC6C-501C52E43A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8E8F702C-E4DF-4700-AB22-A908548AB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2060575"/>
            <a:ext cx="5545138" cy="3816350"/>
          </a:xfrm>
        </p:spPr>
        <p:txBody>
          <a:bodyPr lIns="360000" tIns="180000" rIns="180000" bIns="180000" anchor="ctr"/>
          <a:lstStyle>
            <a:lvl1pPr marL="0" indent="0">
              <a:buClr>
                <a:schemeClr val="tx1"/>
              </a:buClr>
              <a:buSzPct val="8000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buSzPct val="80000"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02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8">
            <a:extLst>
              <a:ext uri="{FF2B5EF4-FFF2-40B4-BE49-F238E27FC236}">
                <a16:creationId xmlns:a16="http://schemas.microsoft.com/office/drawing/2014/main" id="{0D6F3890-BE8C-4C54-AE91-1AC8950C7F69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D2C056C0-C439-4B06-A3F8-F04278374D9B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Parallelogramm 16">
              <a:extLst>
                <a:ext uri="{FF2B5EF4-FFF2-40B4-BE49-F238E27FC236}">
                  <a16:creationId xmlns:a16="http://schemas.microsoft.com/office/drawing/2014/main" id="{D97D778B-6C67-472C-B418-DDBA74C9819B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A97A7418-03FC-4A9E-B2D6-C143E1C10F77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EA3AC9BB-BDA5-47B3-A47A-097B888F9C95}"/>
              </a:ext>
            </a:extLst>
          </p:cNvPr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775" b="11568"/>
          <a:stretch/>
        </p:blipFill>
        <p:spPr>
          <a:xfrm>
            <a:off x="767408" y="980728"/>
            <a:ext cx="11424592" cy="48965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07569" y="1545493"/>
            <a:ext cx="8712968" cy="1955515"/>
          </a:xfrm>
        </p:spPr>
        <p:txBody>
          <a:bodyPr anchor="t">
            <a:noAutofit/>
          </a:bodyPr>
          <a:lstStyle>
            <a:lvl1pPr>
              <a:defRPr sz="4800" b="0">
                <a:solidFill>
                  <a:schemeClr val="bg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Vielen</a:t>
            </a:r>
            <a:r>
              <a:rPr lang="en-US" dirty="0"/>
              <a:t> Dank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207569" y="3789040"/>
            <a:ext cx="8712967" cy="20882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Bundesnotarkammer</a:t>
            </a:r>
            <a:endParaRPr lang="en-US" dirty="0"/>
          </a:p>
          <a:p>
            <a:pPr lvl="0"/>
            <a:r>
              <a:rPr lang="en-US" dirty="0" err="1"/>
              <a:t>Mohrenstraße</a:t>
            </a:r>
            <a:r>
              <a:rPr lang="en-US" dirty="0"/>
              <a:t> 34</a:t>
            </a:r>
          </a:p>
          <a:p>
            <a:pPr lvl="0"/>
            <a:r>
              <a:rPr lang="en-US" dirty="0"/>
              <a:t>10117 Berlin</a:t>
            </a:r>
          </a:p>
          <a:p>
            <a:pPr lvl="0"/>
            <a:r>
              <a:rPr lang="en-US" dirty="0"/>
              <a:t>www.bnotk.de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FABF0A-0210-4780-8FD3-B3B82719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714ED-2790-41B2-96BC-4DF5FF6C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7E3AB-6D60-4808-89A1-F1418115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7CD12D8-26DD-4F63-B9A5-EB7EC5C1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0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4">
            <a:extLst>
              <a:ext uri="{FF2B5EF4-FFF2-40B4-BE49-F238E27FC236}">
                <a16:creationId xmlns:a16="http://schemas.microsoft.com/office/drawing/2014/main" id="{9E571955-9BD0-4ACC-821E-AFEBB348C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7297" r="-6" b="6046"/>
          <a:stretch/>
        </p:blipFill>
        <p:spPr>
          <a:xfrm>
            <a:off x="767408" y="980728"/>
            <a:ext cx="11424592" cy="4896543"/>
          </a:xfrm>
          <a:prstGeom prst="rect">
            <a:avLst/>
          </a:prstGeom>
        </p:spPr>
      </p:pic>
      <p:grpSp>
        <p:nvGrpSpPr>
          <p:cNvPr id="15" name="Gruppierung 8">
            <a:extLst>
              <a:ext uri="{FF2B5EF4-FFF2-40B4-BE49-F238E27FC236}">
                <a16:creationId xmlns:a16="http://schemas.microsoft.com/office/drawing/2014/main" id="{0D6F3890-BE8C-4C54-AE91-1AC8950C7F69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D2C056C0-C439-4B06-A3F8-F04278374D9B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Parallelogramm 16">
              <a:extLst>
                <a:ext uri="{FF2B5EF4-FFF2-40B4-BE49-F238E27FC236}">
                  <a16:creationId xmlns:a16="http://schemas.microsoft.com/office/drawing/2014/main" id="{D97D778B-6C67-472C-B418-DDBA74C9819B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A97A7418-03FC-4A9E-B2D6-C143E1C10F77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EA3AC9BB-BDA5-47B3-A47A-097B888F9C95}"/>
              </a:ext>
            </a:extLst>
          </p:cNvPr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07569" y="1545493"/>
            <a:ext cx="8712968" cy="1955515"/>
          </a:xfrm>
        </p:spPr>
        <p:txBody>
          <a:bodyPr anchor="t">
            <a:noAutofit/>
          </a:bodyPr>
          <a:lstStyle>
            <a:lvl1pPr>
              <a:defRPr sz="4800" b="0">
                <a:solidFill>
                  <a:schemeClr val="bg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Vielen</a:t>
            </a:r>
            <a:r>
              <a:rPr lang="en-US" dirty="0"/>
              <a:t> Dank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207569" y="3789040"/>
            <a:ext cx="8712967" cy="20882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Bundesnotarkammer</a:t>
            </a:r>
            <a:endParaRPr lang="en-US" dirty="0"/>
          </a:p>
          <a:p>
            <a:pPr lvl="0"/>
            <a:r>
              <a:rPr lang="en-US" dirty="0" err="1"/>
              <a:t>Mohrenstraße</a:t>
            </a:r>
            <a:r>
              <a:rPr lang="en-US" dirty="0"/>
              <a:t> 34</a:t>
            </a:r>
          </a:p>
          <a:p>
            <a:pPr lvl="0"/>
            <a:r>
              <a:rPr lang="en-US" dirty="0"/>
              <a:t>10117 Berlin</a:t>
            </a:r>
          </a:p>
          <a:p>
            <a:pPr lvl="0"/>
            <a:r>
              <a:rPr lang="en-US" dirty="0"/>
              <a:t>www.bnotk.de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FABF0A-0210-4780-8FD3-B3B82719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714ED-2790-41B2-96BC-4DF5FF6C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7E3AB-6D60-4808-89A1-F1418115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8A8D62E-99AC-4120-A752-B57CE504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20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3">
            <a:extLst>
              <a:ext uri="{FF2B5EF4-FFF2-40B4-BE49-F238E27FC236}">
                <a16:creationId xmlns:a16="http://schemas.microsoft.com/office/drawing/2014/main" id="{173226A5-5C2A-4476-BD18-A21BDC4A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17786" r="-1" b="5703"/>
          <a:stretch/>
        </p:blipFill>
        <p:spPr>
          <a:xfrm>
            <a:off x="767408" y="980728"/>
            <a:ext cx="11424592" cy="4896544"/>
          </a:xfrm>
          <a:prstGeom prst="rect">
            <a:avLst/>
          </a:prstGeom>
        </p:spPr>
      </p:pic>
      <p:grpSp>
        <p:nvGrpSpPr>
          <p:cNvPr id="15" name="Gruppierung 8">
            <a:extLst>
              <a:ext uri="{FF2B5EF4-FFF2-40B4-BE49-F238E27FC236}">
                <a16:creationId xmlns:a16="http://schemas.microsoft.com/office/drawing/2014/main" id="{0D6F3890-BE8C-4C54-AE91-1AC8950C7F69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D2C056C0-C439-4B06-A3F8-F04278374D9B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Parallelogramm 16">
              <a:extLst>
                <a:ext uri="{FF2B5EF4-FFF2-40B4-BE49-F238E27FC236}">
                  <a16:creationId xmlns:a16="http://schemas.microsoft.com/office/drawing/2014/main" id="{D97D778B-6C67-472C-B418-DDBA74C9819B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A97A7418-03FC-4A9E-B2D6-C143E1C10F77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EA3AC9BB-BDA5-47B3-A47A-097B888F9C95}"/>
              </a:ext>
            </a:extLst>
          </p:cNvPr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07569" y="1545493"/>
            <a:ext cx="8712968" cy="1955515"/>
          </a:xfrm>
        </p:spPr>
        <p:txBody>
          <a:bodyPr anchor="t">
            <a:noAutofit/>
          </a:bodyPr>
          <a:lstStyle>
            <a:lvl1pPr>
              <a:defRPr sz="4800" b="0">
                <a:solidFill>
                  <a:schemeClr val="tx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Vielen</a:t>
            </a:r>
            <a:r>
              <a:rPr lang="en-US" dirty="0"/>
              <a:t> Dank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207569" y="3789040"/>
            <a:ext cx="8712967" cy="20882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Bundesnotarkammer</a:t>
            </a:r>
            <a:endParaRPr lang="en-US" dirty="0"/>
          </a:p>
          <a:p>
            <a:pPr lvl="0"/>
            <a:r>
              <a:rPr lang="en-US" dirty="0" err="1"/>
              <a:t>Mohrenstraße</a:t>
            </a:r>
            <a:r>
              <a:rPr lang="en-US" dirty="0"/>
              <a:t> 34</a:t>
            </a:r>
          </a:p>
          <a:p>
            <a:pPr lvl="0"/>
            <a:r>
              <a:rPr lang="en-US" dirty="0"/>
              <a:t>10117 Berlin</a:t>
            </a:r>
          </a:p>
          <a:p>
            <a:pPr lvl="0"/>
            <a:r>
              <a:rPr lang="en-US" dirty="0"/>
              <a:t>www.bnotk.de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FABF0A-0210-4780-8FD3-B3B82719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714ED-2790-41B2-96BC-4DF5FF6C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97E3AB-6D60-4808-89A1-F1418115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C149DA5-919A-40C6-BF06-85CC26F0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4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arbfläche 1/3 Rechts (Hell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26">
            <a:extLst>
              <a:ext uri="{FF2B5EF4-FFF2-40B4-BE49-F238E27FC236}">
                <a16:creationId xmlns:a16="http://schemas.microsoft.com/office/drawing/2014/main" id="{0B22E3C1-B888-46A0-8B28-66DFA8E9F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9" b="5343"/>
          <a:stretch/>
        </p:blipFill>
        <p:spPr>
          <a:xfrm>
            <a:off x="8112223" y="-10442"/>
            <a:ext cx="4079777" cy="6871073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674456" y="460632"/>
            <a:ext cx="7023791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795951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674457" y="6309320"/>
            <a:ext cx="1533111" cy="54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B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640B25D9-B01D-44E0-98A3-3AC8ECB11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9067" y="973584"/>
            <a:ext cx="2941548" cy="439192"/>
          </a:xfrm>
        </p:spPr>
        <p:txBody>
          <a:bodyPr/>
          <a:lstStyle>
            <a:lvl1pPr marL="0" indent="0">
              <a:buClr>
                <a:schemeClr val="accent3"/>
              </a:buClr>
              <a:buSzPct val="800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6AA311-3F2E-4E73-86B5-6923A5CDAA1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352ABC-65B8-4533-B471-6C7201BB5E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775441" y="6501600"/>
            <a:ext cx="5922809" cy="365125"/>
          </a:xfrm>
        </p:spPr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5669958F-7845-4B48-9A7C-C9DB82F083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458" y="1595438"/>
            <a:ext cx="7023791" cy="4629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21ECAA0-90D0-4568-A40A-1E97336BDF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99067" y="1611680"/>
            <a:ext cx="2941549" cy="4612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16" name="Gerade Verbindung 18"/>
          <p:cNvCxnSpPr/>
          <p:nvPr userDrawn="1"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1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3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4">
            <a:extLst>
              <a:ext uri="{FF2B5EF4-FFF2-40B4-BE49-F238E27FC236}">
                <a16:creationId xmlns:a16="http://schemas.microsoft.com/office/drawing/2014/main" id="{D33FA196-CCED-4ECD-9AAF-BFFCB0E6A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7162" b="16180"/>
          <a:stretch/>
        </p:blipFill>
        <p:spPr>
          <a:xfrm>
            <a:off x="767408" y="980728"/>
            <a:ext cx="11424592" cy="4896544"/>
          </a:xfrm>
          <a:prstGeom prst="rect">
            <a:avLst/>
          </a:prstGeom>
        </p:spPr>
      </p:pic>
      <p:grpSp>
        <p:nvGrpSpPr>
          <p:cNvPr id="16" name="Gruppierung 8">
            <a:extLst>
              <a:ext uri="{FF2B5EF4-FFF2-40B4-BE49-F238E27FC236}">
                <a16:creationId xmlns:a16="http://schemas.microsoft.com/office/drawing/2014/main" id="{6A5B0AB0-0114-4E07-B8C0-5622C17D0706}"/>
              </a:ext>
            </a:extLst>
          </p:cNvPr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8" name="Parallelogramm 17">
              <a:extLst>
                <a:ext uri="{FF2B5EF4-FFF2-40B4-BE49-F238E27FC236}">
                  <a16:creationId xmlns:a16="http://schemas.microsoft.com/office/drawing/2014/main" id="{AE9F496E-76ED-4420-89C7-BD5D1E3B1A0C}"/>
                </a:ext>
              </a:extLst>
            </p:cNvPr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Parallelogramm 18">
              <a:extLst>
                <a:ext uri="{FF2B5EF4-FFF2-40B4-BE49-F238E27FC236}">
                  <a16:creationId xmlns:a16="http://schemas.microsoft.com/office/drawing/2014/main" id="{7E79C628-F4F8-41F6-A820-C65926F71429}"/>
                </a:ext>
              </a:extLst>
            </p:cNvPr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Parallelogramm 19">
              <a:extLst>
                <a:ext uri="{FF2B5EF4-FFF2-40B4-BE49-F238E27FC236}">
                  <a16:creationId xmlns:a16="http://schemas.microsoft.com/office/drawing/2014/main" id="{35AE3E1F-A6AE-4C14-AE65-C6BED5608DE2}"/>
                </a:ext>
              </a:extLst>
            </p:cNvPr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2353" y="1545493"/>
            <a:ext cx="7828183" cy="1955515"/>
          </a:xfrm>
        </p:spPr>
        <p:txBody>
          <a:bodyPr anchor="t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4800" b="0">
                <a:solidFill>
                  <a:schemeClr val="bg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92353" y="3501008"/>
            <a:ext cx="7828183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48" y="1322310"/>
            <a:ext cx="1945382" cy="210669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lang="de-DE" sz="13000" dirty="0">
                <a:solidFill>
                  <a:schemeClr val="accent3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pPr marL="0" lvl="0" algn="r"/>
            <a:r>
              <a:rPr lang="en-US" dirty="0"/>
              <a:t>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63777-A84D-490D-B725-1B7E0E838A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05888A-5EF8-41DB-A6EB-A87B61D00B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55486F-4284-49BD-ADDA-0840FD708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 Verbindung 18">
            <a:extLst>
              <a:ext uri="{FF2B5EF4-FFF2-40B4-BE49-F238E27FC236}">
                <a16:creationId xmlns:a16="http://schemas.microsoft.com/office/drawing/2014/main" id="{BAF949C7-E56B-48FA-8BAC-D3BFC7BF2F8E}"/>
              </a:ext>
            </a:extLst>
          </p:cNvPr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16020A4F-06C7-4E39-9821-0BF81241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0" y="337377"/>
            <a:ext cx="3315903" cy="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1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629C0-4A3F-466F-918A-C59B330C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D18750B-B5A1-468B-A963-62E0BA6E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243D36C-3701-48EE-AFAF-6F119111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B53EE68-54AC-4003-8ADC-F0AA4138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8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28A113-0D7C-4BBE-8FC9-96762C39C4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4458" y="1595438"/>
            <a:ext cx="10966159" cy="46291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81BBEF-F855-4BB3-BA51-0EEF9CBF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D9B8B9-A346-45F4-B6AB-BA09FCEDE1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321AA5-DCBB-4C7D-829E-75EE70D560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34529A-ABB9-49A2-97D2-C365BB549F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879E1-4F29-47DE-95BA-003FA6B3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02ACEAAA-756E-42BA-B045-F94AA799B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457" y="1595438"/>
            <a:ext cx="5213079" cy="462438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F2479F7F-0332-4295-8569-BCDD2A4B9A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27536" y="1595438"/>
            <a:ext cx="5213079" cy="462438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2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FD2C77-D38A-447F-B0C4-9924890622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456" y="1595438"/>
            <a:ext cx="3295386" cy="462438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39768C4-636E-4151-A52F-F8C2E12809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09843" y="1595438"/>
            <a:ext cx="3295386" cy="462438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64314DED-5767-4169-92D0-61F6594FD9A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45229" y="1595438"/>
            <a:ext cx="3295386" cy="462438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62C45E-B865-4606-909B-DA70ED91A76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4BBFAB-C0B7-48FE-BC54-89587A60817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7A981E-1215-432C-B249-3A7BEC21E8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dreispaltig mit Zwischen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>
          <a:xfrm>
            <a:off x="674456" y="1595439"/>
            <a:ext cx="3295386" cy="75406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marL="9144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marL="13716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marL="18288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 err="1"/>
              <a:t>Zwischenüberschrift</a:t>
            </a:r>
            <a:endParaRPr lang="en-US" dirty="0"/>
          </a:p>
        </p:txBody>
      </p:sp>
      <p:sp>
        <p:nvSpPr>
          <p:cNvPr id="18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4509843" y="1595439"/>
            <a:ext cx="3295386" cy="75406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marL="9144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marL="13716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marL="18288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 err="1"/>
              <a:t>Zwischenüberschrift</a:t>
            </a:r>
            <a:endParaRPr lang="en-US" dirty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17" hasCustomPrompt="1"/>
          </p:nvPr>
        </p:nvSpPr>
        <p:spPr>
          <a:xfrm>
            <a:off x="8345229" y="1595439"/>
            <a:ext cx="3295386" cy="75406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2pPr>
            <a:lvl3pPr marL="9144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3pPr>
            <a:lvl4pPr marL="13716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4pPr>
            <a:lvl5pPr marL="1828800" indent="0">
              <a:buNone/>
              <a:defRPr b="1" i="0">
                <a:solidFill>
                  <a:srgbClr val="971B2F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5pPr>
          </a:lstStyle>
          <a:p>
            <a:pPr lvl="0"/>
            <a:r>
              <a:rPr lang="en-US" dirty="0" err="1"/>
              <a:t>Zwischenüberschrift</a:t>
            </a:r>
            <a:endParaRPr lang="en-US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DB3A7DBD-C31E-4D7B-B1DE-991C8882C45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4456" y="2492896"/>
            <a:ext cx="3295386" cy="3726929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66357BE6-ED09-46C1-8D98-6CD1412D174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09843" y="2492896"/>
            <a:ext cx="3295386" cy="3726929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6AB3B955-407E-4AEF-B965-5BE6A2A4B47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45229" y="2492896"/>
            <a:ext cx="3295386" cy="3726929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C9F076-8AF7-422D-B788-851CCD10AEC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06.09.2022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F8FEEB-2F95-482E-9722-8128A0C72F5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339CF5-6797-4EED-BD52-AD6574A7E0C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2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8"/>
          <p:cNvGrpSpPr/>
          <p:nvPr/>
        </p:nvGrpSpPr>
        <p:grpSpPr>
          <a:xfrm>
            <a:off x="10544001" y="6519235"/>
            <a:ext cx="1096615" cy="337520"/>
            <a:chOff x="1019672" y="-154936"/>
            <a:chExt cx="1112184" cy="343576"/>
          </a:xfrm>
        </p:grpSpPr>
        <p:sp>
          <p:nvSpPr>
            <p:cNvPr id="11" name="Parallelogramm 10"/>
            <p:cNvSpPr/>
            <p:nvPr/>
          </p:nvSpPr>
          <p:spPr>
            <a:xfrm>
              <a:off x="1767606" y="-154935"/>
              <a:ext cx="364250" cy="343574"/>
            </a:xfrm>
            <a:prstGeom prst="parallelogram">
              <a:avLst>
                <a:gd name="adj" fmla="val 660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Parallelogramm 11"/>
            <p:cNvSpPr/>
            <p:nvPr/>
          </p:nvSpPr>
          <p:spPr>
            <a:xfrm>
              <a:off x="1178324" y="-154936"/>
              <a:ext cx="787249" cy="343576"/>
            </a:xfrm>
            <a:prstGeom prst="parallelogram">
              <a:avLst>
                <a:gd name="adj" fmla="val 6603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03B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Parallelogramm 13"/>
            <p:cNvSpPr/>
            <p:nvPr/>
          </p:nvSpPr>
          <p:spPr>
            <a:xfrm>
              <a:off x="1019672" y="-154936"/>
              <a:ext cx="364249" cy="343574"/>
            </a:xfrm>
            <a:prstGeom prst="parallelogram">
              <a:avLst>
                <a:gd name="adj" fmla="val 6603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03A6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74457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4457" y="1595338"/>
            <a:ext cx="10966159" cy="462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74458" y="6501590"/>
            <a:ext cx="1100982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de-DE"/>
              <a:t>06.09.2022</a:t>
            </a:r>
            <a:endParaRPr lang="de-DE" dirty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781414" y="6453336"/>
            <a:ext cx="131263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18517" y="6519235"/>
            <a:ext cx="778083" cy="33876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fld id="{87D3818C-8E0C-0043-9102-2275D161AAA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7D5CA3-DC71-4F37-BA8E-676F0B6C8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440" y="6501600"/>
            <a:ext cx="73080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cxnSp>
        <p:nvCxnSpPr>
          <p:cNvPr id="13" name="Gerade Verbindung 14">
            <a:extLst>
              <a:ext uri="{FF2B5EF4-FFF2-40B4-BE49-F238E27FC236}">
                <a16:creationId xmlns:a16="http://schemas.microsoft.com/office/drawing/2014/main" id="{8F900ADB-073C-41D9-BC7C-886124B53A8E}"/>
              </a:ext>
            </a:extLst>
          </p:cNvPr>
          <p:cNvCxnSpPr/>
          <p:nvPr/>
        </p:nvCxnSpPr>
        <p:spPr>
          <a:xfrm>
            <a:off x="767408" y="261726"/>
            <a:ext cx="136815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Theano Old Style" panose="02040503060505020203" pitchFamily="18" charset="77"/>
          <a:cs typeface="Theano Old Style" panose="02040503060505020203" pitchFamily="18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/>
        <a:buNone/>
        <a:defRPr sz="1800" b="0" i="0" kern="1200">
          <a:solidFill>
            <a:schemeClr val="tx2"/>
          </a:solidFill>
          <a:latin typeface="+mn-lt"/>
          <a:ea typeface="Open Sans" charset="0"/>
          <a:cs typeface="Open Sans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SzPct val="90000"/>
        <a:buFont typeface="Arial"/>
        <a:buChar char="•"/>
        <a:defRPr sz="1800" b="0" i="0" kern="1200">
          <a:solidFill>
            <a:schemeClr val="tx2"/>
          </a:solidFill>
          <a:latin typeface="+mn-lt"/>
          <a:ea typeface="Open Sans" charset="0"/>
          <a:cs typeface="Open Sans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SzPct val="90000"/>
        <a:buFont typeface="Arial"/>
        <a:buChar char="•"/>
        <a:defRPr sz="1600" b="0" i="0" kern="1200">
          <a:solidFill>
            <a:schemeClr val="tx2"/>
          </a:solidFill>
          <a:latin typeface="+mn-lt"/>
          <a:ea typeface="Open Sans" charset="0"/>
          <a:cs typeface="Open Sans" charset="0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SzPct val="90000"/>
        <a:buFont typeface="Arial"/>
        <a:buChar char="•"/>
        <a:defRPr sz="1600" b="0" i="0" kern="1200">
          <a:solidFill>
            <a:schemeClr val="tx2"/>
          </a:solidFill>
          <a:latin typeface="+mn-lt"/>
          <a:ea typeface="Open Sans" charset="0"/>
          <a:cs typeface="Open Sans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SzPct val="90000"/>
        <a:buFont typeface="Arial"/>
        <a:buChar char="•"/>
        <a:defRPr sz="1600" b="0" i="0" kern="1200">
          <a:solidFill>
            <a:schemeClr val="tx2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423" userDrawn="1">
          <p15:clr>
            <a:srgbClr val="F26B43"/>
          </p15:clr>
        </p15:guide>
        <p15:guide id="3" pos="7335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1005" userDrawn="1">
          <p15:clr>
            <a:srgbClr val="F26B43"/>
          </p15:clr>
        </p15:guide>
        <p15:guide id="6" orient="horz" pos="39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:\Userdirs\LB\fotos\computer-768696_1920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xfrm>
            <a:off x="0" y="990600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E9D1B5-9118-4614-8DE6-C257FA1FC2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7408" y="1595438"/>
            <a:ext cx="7848872" cy="392179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49498D-4917-47EE-9057-84220A889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1916831"/>
            <a:ext cx="7560840" cy="2160241"/>
          </a:xfrm>
        </p:spPr>
        <p:txBody>
          <a:bodyPr/>
          <a:lstStyle/>
          <a:p>
            <a:r>
              <a:rPr lang="en-US" dirty="0"/>
              <a:t>Digitization of legal deeds in the context of the modernization of public services </a:t>
            </a:r>
            <a:r>
              <a:rPr lang="en-GB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ED41DFF-BD9D-4278-B736-216F76A8451A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52481" y="3660905"/>
            <a:ext cx="5688632" cy="594699"/>
          </a:xfrm>
        </p:spPr>
        <p:txBody>
          <a:bodyPr/>
          <a:lstStyle/>
          <a:p>
            <a:r>
              <a:rPr lang="en-US" dirty="0"/>
              <a:t>The notariat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93558F-8A1B-4425-8844-237B66E42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25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4C33F-64B9-489A-B085-7D3721FD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Registration via eID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508A5D-6A7F-4393-8BE9-766CB2DCC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Citizen scans QR code with 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 opens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Citizen places ID card on 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Citizen enters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 on smartphone reads out eID (via NFC) </a:t>
            </a:r>
            <a:br>
              <a:rPr lang="en-GB" dirty="0"/>
            </a:br>
            <a:r>
              <a:rPr lang="en-GB" dirty="0"/>
              <a:t> </a:t>
            </a:r>
          </a:p>
          <a:p>
            <a:r>
              <a:rPr lang="en-GB" dirty="0"/>
              <a:t>→ used for online-account</a:t>
            </a:r>
          </a:p>
          <a:p>
            <a:pPr marL="266700" indent="-266700"/>
            <a:r>
              <a:rPr lang="en-GB" dirty="0"/>
              <a:t>→ used to create qualified electronic signature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AD2C0C-F875-4BC8-9749-214943060B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8B77E21-4BEB-4059-A371-DDE8B500CC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8D0BEC-EF96-4329-8C10-7B9CA58E10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24296C8-407A-4D9B-AB1D-B6AB3CEBACD2}"/>
              </a:ext>
            </a:extLst>
          </p:cNvPr>
          <p:cNvGrpSpPr/>
          <p:nvPr/>
        </p:nvGrpSpPr>
        <p:grpSpPr>
          <a:xfrm>
            <a:off x="595604" y="1599104"/>
            <a:ext cx="7322492" cy="4068911"/>
            <a:chOff x="448143" y="998839"/>
            <a:chExt cx="10177129" cy="517759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470A817-72CB-4D71-924F-AFABADCFE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71"/>
            <a:stretch/>
          </p:blipFill>
          <p:spPr>
            <a:xfrm>
              <a:off x="448143" y="998839"/>
              <a:ext cx="7979409" cy="5177597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0BC9CA8-FDB2-474D-97F6-1A038896F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7" t="4885"/>
            <a:stretch/>
          </p:blipFill>
          <p:spPr>
            <a:xfrm>
              <a:off x="8436436" y="1183881"/>
              <a:ext cx="2188836" cy="4992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01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7BA53-D6D5-44FE-81D4-26181775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3578E7-431A-4AB8-A081-FD01818E66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485533-095F-4758-8290-3A368E07E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en-US" dirty="0"/>
              <a:t>System can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find a </a:t>
            </a:r>
            <a:r>
              <a:rPr lang="en-US" b="1" dirty="0"/>
              <a:t>competent notary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provide</a:t>
            </a:r>
            <a:r>
              <a:rPr lang="en-US" dirty="0"/>
              <a:t> the notary </a:t>
            </a:r>
            <a:r>
              <a:rPr lang="en-US" b="1" dirty="0"/>
              <a:t>with all necessary data </a:t>
            </a:r>
            <a:r>
              <a:rPr lang="en-US" dirty="0"/>
              <a:t>for the formation of the company in structured form (optional)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b="1" dirty="0"/>
              <a:t>send drafts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44054C-EB87-4E16-976D-50EF87336F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3818C-8E0C-0043-9102-2275D161AAA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ACDF00D-441D-4D6F-99EF-E2C5A50FFF0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E814EB21-47AD-444D-BA7E-67B2FDA22F0E}"/>
              </a:ext>
            </a:extLst>
          </p:cNvPr>
          <p:cNvSpPr txBox="1">
            <a:spLocks/>
          </p:cNvSpPr>
          <p:nvPr/>
        </p:nvSpPr>
        <p:spPr>
          <a:xfrm>
            <a:off x="674458" y="460632"/>
            <a:ext cx="5565558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r>
              <a:rPr lang="en-GB" dirty="0"/>
              <a:t>Entering data of the</a:t>
            </a:r>
            <a:br>
              <a:rPr lang="en-GB" dirty="0"/>
            </a:br>
            <a:r>
              <a:rPr lang="en-GB" dirty="0"/>
              <a:t>Limited Liability Company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7A3177-55CC-4947-B1B3-0DB4E87F4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6"/>
          <a:stretch/>
        </p:blipFill>
        <p:spPr>
          <a:xfrm>
            <a:off x="6240016" y="228793"/>
            <a:ext cx="5951984" cy="60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0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58D03-F0EB-4353-BFBE-0B710FE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Authentication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5237C3-70B8-4251-B45A-5D619BAEF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8CEB24-2963-4FB3-BC12-810CA71E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D3B02A-7453-44D7-9925-96403858A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1B7D85-FACF-4420-832E-4F72AE3B70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1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Videoconference – View of the citizen 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9DD6A6D-94CA-42E7-894A-27554CFDB3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22D13A-EE66-4C79-98C2-31DE1BA641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BAFF3C50-3685-4B60-8DA2-B8AD09457CFA}"/>
              </a:ext>
            </a:extLst>
          </p:cNvPr>
          <p:cNvSpPr txBox="1">
            <a:spLocks/>
          </p:cNvSpPr>
          <p:nvPr/>
        </p:nvSpPr>
        <p:spPr>
          <a:xfrm>
            <a:off x="10920536" y="6519235"/>
            <a:ext cx="576064" cy="33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80000"/>
              <a:buFont typeface="Arial"/>
              <a:buNone/>
              <a:defRPr sz="1800" b="0" i="0" kern="120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90000"/>
              <a:buFont typeface="Arial"/>
              <a:buChar char="•"/>
              <a:defRPr sz="2000" b="0" i="0" kern="1200">
                <a:solidFill>
                  <a:schemeClr val="accent3"/>
                </a:solidFill>
                <a:latin typeface="+mj-lt"/>
                <a:ea typeface="Open Sans" charset="0"/>
                <a:cs typeface="Open Sans" charset="0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90000"/>
              <a:buFont typeface="Arial"/>
              <a:buChar char="•"/>
              <a:defRPr sz="2000" b="0" i="0" kern="1200">
                <a:solidFill>
                  <a:schemeClr val="accent3"/>
                </a:solidFill>
                <a:latin typeface="+mj-lt"/>
                <a:ea typeface="Open Sans" charset="0"/>
                <a:cs typeface="Open Sans" charset="0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90000"/>
              <a:buFont typeface="Arial"/>
              <a:buChar char="•"/>
              <a:defRPr sz="2000" b="0" i="0" kern="1200">
                <a:solidFill>
                  <a:schemeClr val="accent3"/>
                </a:solidFill>
                <a:latin typeface="+mj-lt"/>
                <a:ea typeface="Open Sans" charset="0"/>
                <a:cs typeface="Open Sans" charset="0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ct val="90000"/>
              <a:buFont typeface="Arial"/>
              <a:buChar char="•"/>
              <a:defRPr sz="2000" b="0" i="0" kern="1200">
                <a:solidFill>
                  <a:schemeClr val="accent3"/>
                </a:solidFill>
                <a:latin typeface="+mj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3818C-8E0C-0043-9102-2275D161AAA0}" type="slidenum">
              <a:rPr lang="en-US" sz="1200" smtClean="0">
                <a:latin typeface="+mj-lt"/>
              </a:rPr>
              <a:pPr/>
              <a:t>13</a:t>
            </a:fld>
            <a:endParaRPr lang="en-US" dirty="0">
              <a:latin typeface="+mj-lt"/>
            </a:endParaRP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BC85C93E-06BF-4CC6-A0E3-B6BE0F5F9AC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235910" y="1412776"/>
            <a:ext cx="7720179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3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4C33F-64B9-489A-B085-7D3721FD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6" y="460632"/>
            <a:ext cx="7725800" cy="952144"/>
          </a:xfrm>
        </p:spPr>
        <p:txBody>
          <a:bodyPr/>
          <a:lstStyle/>
          <a:p>
            <a:r>
              <a:rPr lang="en-AU" dirty="0"/>
              <a:t>Identification for the videoconference</a:t>
            </a:r>
            <a:br>
              <a:rPr lang="en-AU" dirty="0"/>
            </a:br>
            <a:r>
              <a:rPr lang="en-AU" dirty="0"/>
              <a:t>Step 1 – eID 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508A5D-6A7F-4393-8BE9-766CB2DCC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067" y="1611680"/>
            <a:ext cx="3085565" cy="4612908"/>
          </a:xfrm>
        </p:spPr>
        <p:txBody>
          <a:bodyPr/>
          <a:lstStyle/>
          <a:p>
            <a:r>
              <a:rPr lang="en-GB" dirty="0"/>
              <a:t>To fulfil highest security standards, the eID is read out again at the beginning of the videoconference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AD2C0C-F875-4BC8-9749-214943060B8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8D0BEC-EF96-4329-8C10-7B9CA58E10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Online Authentication and Electronic Archive of Authentic Acts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2F294C9-B72B-4EF9-B2D5-8C9D5840CF15}"/>
              </a:ext>
            </a:extLst>
          </p:cNvPr>
          <p:cNvGrpSpPr/>
          <p:nvPr/>
        </p:nvGrpSpPr>
        <p:grpSpPr>
          <a:xfrm>
            <a:off x="525105" y="1412776"/>
            <a:ext cx="7322492" cy="4068911"/>
            <a:chOff x="448143" y="998839"/>
            <a:chExt cx="10177129" cy="5177597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ED75E63-B472-4F84-8103-588924030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71"/>
            <a:stretch/>
          </p:blipFill>
          <p:spPr>
            <a:xfrm>
              <a:off x="448143" y="998839"/>
              <a:ext cx="7979409" cy="5177597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3ADA4F8-A2AA-4E7A-8E2A-3B3B15EE6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7" t="4885"/>
            <a:stretch/>
          </p:blipFill>
          <p:spPr>
            <a:xfrm>
              <a:off x="8436436" y="1183881"/>
              <a:ext cx="2188836" cy="4992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1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3CCEFC-DEFD-4451-AAEE-AB54CB91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Identification for the videoconference</a:t>
            </a:r>
            <a:br>
              <a:rPr lang="en-AU" dirty="0"/>
            </a:br>
            <a:r>
              <a:rPr lang="en-AU" dirty="0"/>
              <a:t>Step 2 – picture comparison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1F0CB4-136E-497F-84DD-4EB467857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ID </a:t>
            </a:r>
            <a:r>
              <a:rPr lang="de-DE" dirty="0" err="1"/>
              <a:t>card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passport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out via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3B14B68-71AB-4C0D-9469-45193DF227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C3DACBE-9E77-4FA1-8B15-5F0EA361D2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04EB6D-CB15-423C-9218-9EA4330F7F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62FB84F-FCC5-45AC-A48B-D8924C4FE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1" t="10976" r="10266" b="15221"/>
          <a:stretch/>
        </p:blipFill>
        <p:spPr>
          <a:xfrm>
            <a:off x="393423" y="1824331"/>
            <a:ext cx="7432386" cy="42133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4AEB0AA-6D34-46CF-BCAA-584F675650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011128">
            <a:off x="6226497" y="3506885"/>
            <a:ext cx="2017395" cy="127369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1DBC4F2-8B60-4F95-95A0-0DAFFE3BF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969">
            <a:off x="5526760" y="1300808"/>
            <a:ext cx="2829266" cy="1995686"/>
          </a:xfrm>
          <a:prstGeom prst="rect">
            <a:avLst/>
          </a:prstGeom>
        </p:spPr>
      </p:pic>
      <p:sp>
        <p:nvSpPr>
          <p:cNvPr id="15" name="Rechteck: abgeschrägt 14">
            <a:extLst>
              <a:ext uri="{FF2B5EF4-FFF2-40B4-BE49-F238E27FC236}">
                <a16:creationId xmlns:a16="http://schemas.microsoft.com/office/drawing/2014/main" id="{62E7C790-FB5F-40B3-9A0B-92BD8E432F71}"/>
              </a:ext>
            </a:extLst>
          </p:cNvPr>
          <p:cNvSpPr/>
          <p:nvPr/>
        </p:nvSpPr>
        <p:spPr bwMode="auto">
          <a:xfrm rot="1064164">
            <a:off x="5312651" y="2674827"/>
            <a:ext cx="2836169" cy="564297"/>
          </a:xfrm>
          <a:prstGeom prst="bevel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1C68FD-312D-44CD-8E51-AE76E306BEB2}"/>
              </a:ext>
            </a:extLst>
          </p:cNvPr>
          <p:cNvSpPr txBox="1"/>
          <p:nvPr/>
        </p:nvSpPr>
        <p:spPr>
          <a:xfrm rot="1041019">
            <a:off x="6558628" y="37402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70517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3CCEFC-DEFD-4451-AAEE-AB54CB91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Identification for the videoconference</a:t>
            </a:r>
            <a:br>
              <a:rPr lang="en-AU" dirty="0"/>
            </a:br>
            <a:r>
              <a:rPr lang="en-AU" dirty="0"/>
              <a:t>Step 2 – picture comparison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1F0CB4-136E-497F-84DD-4EB467857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Notary can see picture read out from chip (right) and person appearing live in the videoconference (left) </a:t>
            </a: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3B14B68-71AB-4C0D-9469-45193DF227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C3DACBE-9E77-4FA1-8B15-5F0EA361D2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04EB6D-CB15-423C-9218-9EA4330F7F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4823AC2-80AD-4BC4-A7DC-B82A6A232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45" y="1886398"/>
            <a:ext cx="7569212" cy="4063472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53767D0-C620-4438-8BF7-56BCAB8CEBE2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4114333" y="3986986"/>
            <a:ext cx="1243089" cy="138966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2B294190-3252-47AB-BA93-89A1F1B040AD}"/>
              </a:ext>
            </a:extLst>
          </p:cNvPr>
          <p:cNvSpPr txBox="1"/>
          <p:nvPr/>
        </p:nvSpPr>
        <p:spPr>
          <a:xfrm>
            <a:off x="3269956" y="5376654"/>
            <a:ext cx="1688754" cy="4924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dirty="0">
                <a:solidFill>
                  <a:srgbClr val="00B0F0"/>
                </a:solidFill>
                <a:ea typeface="Open Sans" charset="0"/>
                <a:cs typeface="Open Sans" charset="0"/>
              </a:rPr>
              <a:t>picture read out from chip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CEC7122-64B1-41E6-A7D1-43D280249409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1709630" y="3680790"/>
            <a:ext cx="65810" cy="169586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B3A4B845-4490-4667-8A32-9990E2787EF0}"/>
              </a:ext>
            </a:extLst>
          </p:cNvPr>
          <p:cNvSpPr txBox="1"/>
          <p:nvPr/>
        </p:nvSpPr>
        <p:spPr>
          <a:xfrm>
            <a:off x="788256" y="5376654"/>
            <a:ext cx="1974368" cy="4924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dirty="0">
                <a:solidFill>
                  <a:srgbClr val="00B0F0"/>
                </a:solidFill>
                <a:ea typeface="Open Sans" charset="0"/>
                <a:cs typeface="Open Sans" charset="0"/>
              </a:rPr>
              <a:t>person appearing in the videoconference</a:t>
            </a:r>
          </a:p>
        </p:txBody>
      </p:sp>
    </p:spTree>
    <p:extLst>
      <p:ext uri="{BB962C8B-B14F-4D97-AF65-F5344CB8AC3E}">
        <p14:creationId xmlns:p14="http://schemas.microsoft.com/office/powerpoint/2010/main" val="374063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324D1-8194-426B-83C7-EF68632A5B4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00798" y="1987327"/>
            <a:ext cx="6901871" cy="393471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05AF859-349C-4EB8-AC1D-8EB292B8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Qualified electronic signature on document 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2EDD21-8459-463E-8CB5-8E3EAA3C9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9067" y="1611680"/>
            <a:ext cx="2941549" cy="47856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Notary asks parties to activate qualified electronic signature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TAN is automatically sent to smartphone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Citizen enters TAN on videoconference screen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Document signed digitally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Notary applies own qualified electronic signature</a:t>
            </a:r>
          </a:p>
          <a:p>
            <a:endParaRPr lang="en-AU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A9E2EBE-0C7E-4291-AEEA-C7E8C4D981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3D83FDEC-5262-410B-9E2B-47EF0CE44EBA}"/>
              </a:ext>
            </a:extLst>
          </p:cNvPr>
          <p:cNvSpPr txBox="1">
            <a:spLocks/>
          </p:cNvSpPr>
          <p:nvPr/>
        </p:nvSpPr>
        <p:spPr>
          <a:xfrm>
            <a:off x="674457" y="460632"/>
            <a:ext cx="10966159" cy="952144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Theano Old Style" panose="02040503060505020203" pitchFamily="18" charset="77"/>
                <a:cs typeface="Theano Old Style" panose="02040503060505020203" pitchFamily="18" charset="77"/>
              </a:defRPr>
            </a:lvl1pPr>
          </a:lstStyle>
          <a:p>
            <a:endParaRPr lang="de-DE" dirty="0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655FCCB3-6D72-45DA-A37E-DC5B1EBF76BE}"/>
              </a:ext>
            </a:extLst>
          </p:cNvPr>
          <p:cNvSpPr/>
          <p:nvPr/>
        </p:nvSpPr>
        <p:spPr>
          <a:xfrm>
            <a:off x="9912424" y="3933056"/>
            <a:ext cx="360040" cy="43204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56D7282-662D-4C27-BF39-E0CA1D63B18D}"/>
              </a:ext>
            </a:extLst>
          </p:cNvPr>
          <p:cNvCxnSpPr>
            <a:cxnSpLocks/>
          </p:cNvCxnSpPr>
          <p:nvPr/>
        </p:nvCxnSpPr>
        <p:spPr>
          <a:xfrm flipV="1">
            <a:off x="1225137" y="4725144"/>
            <a:ext cx="1414479" cy="121709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92FA799-2DF3-4DD9-A190-35A492925537}"/>
              </a:ext>
            </a:extLst>
          </p:cNvPr>
          <p:cNvSpPr txBox="1"/>
          <p:nvPr/>
        </p:nvSpPr>
        <p:spPr>
          <a:xfrm>
            <a:off x="518814" y="5948934"/>
            <a:ext cx="1688754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00B0F0"/>
                </a:solidFill>
                <a:ea typeface="Open Sans" charset="0"/>
                <a:cs typeface="Open Sans" charset="0"/>
              </a:rPr>
              <a:t>enter TAN sent to smartphone  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7D1D6B72-C905-4A37-9123-39CEC24318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D581C0-0BC2-40AA-999A-F1764F97BE5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into existing </a:t>
            </a:r>
            <a:br>
              <a:rPr lang="en-US" dirty="0"/>
            </a:br>
            <a:r>
              <a:rPr lang="en-US" dirty="0"/>
              <a:t>processes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 electronic authentic act is automatically filed with the </a:t>
            </a:r>
            <a:r>
              <a:rPr lang="en-US" b="1" dirty="0"/>
              <a:t>Electronic Archive of Authentic 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Electronically certified copy of the authentic act (instrument of incorporation) can be </a:t>
            </a:r>
            <a:r>
              <a:rPr lang="en-US" b="1" dirty="0"/>
              <a:t>sent directly </a:t>
            </a:r>
            <a:r>
              <a:rPr lang="en-US" dirty="0"/>
              <a:t>from the Electronic Archive of Authentic Acts to the </a:t>
            </a:r>
            <a:r>
              <a:rPr lang="en-US" b="1" dirty="0"/>
              <a:t>business register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26.png" descr="Bildschirmfoto 2017-08-29 um 16.34.0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44444" y="460632"/>
            <a:ext cx="5375920" cy="3128998"/>
          </a:xfrm>
          <a:prstGeom prst="rect">
            <a:avLst/>
          </a:prstGeom>
          <a:ln/>
        </p:spPr>
      </p:pic>
      <p:pic>
        <p:nvPicPr>
          <p:cNvPr id="7" name="image17.png" descr="Bildschirmfoto 2017-08-29 um 16.26.2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44445" y="3711601"/>
            <a:ext cx="5375920" cy="2807634"/>
          </a:xfrm>
          <a:prstGeom prst="rect">
            <a:avLst/>
          </a:prstGeom>
          <a:ln/>
        </p:spPr>
      </p:pic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410E16-2604-4E38-B040-5D8ED315FD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5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CC457-0C8A-4ED6-9671-C7E32249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Archive of Authentic Acts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51A418-7085-46B8-81DE-DE536F4C7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E27F38-FE61-4FBB-91C4-F8DC39D70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31A0EF-491B-4AAC-A153-787D2994B1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222C7E-192A-4C3C-B89C-7644D1E9F9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58D03-F0EB-4353-BFBE-0B710FE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 of the Online Formation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5237C3-70B8-4251-B45A-5D619BAEF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8CEB24-2963-4FB3-BC12-810CA71E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D3B02A-7453-44D7-9925-96403858A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1B7D85-FACF-4420-832E-4F72AE3B70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9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Archive of Authentic Acts</a:t>
            </a:r>
            <a:r>
              <a:rPr lang="de-DE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68C4E-3554-406B-ADC3-3D7663EF75D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18" name="Inhaltsplatzhalter 11"/>
          <p:cNvSpPr>
            <a:spLocks noGrp="1"/>
          </p:cNvSpPr>
          <p:nvPr>
            <p:ph sz="quarter" idx="13"/>
          </p:nvPr>
        </p:nvSpPr>
        <p:spPr>
          <a:xfrm>
            <a:off x="674458" y="1595438"/>
            <a:ext cx="7365758" cy="462915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Enables notaries to keep the </a:t>
            </a:r>
            <a:r>
              <a:rPr lang="en-GB" sz="2000" b="1" dirty="0"/>
              <a:t>Electronic Collection of Documents</a:t>
            </a:r>
            <a:r>
              <a:rPr lang="en-GB" sz="2000" dirty="0"/>
              <a:t>, the </a:t>
            </a:r>
            <a:r>
              <a:rPr lang="en-GB" sz="2000" b="1" dirty="0"/>
              <a:t>Directory of Documents </a:t>
            </a:r>
            <a:r>
              <a:rPr lang="en-GB" sz="2000" dirty="0"/>
              <a:t>and the </a:t>
            </a:r>
            <a:r>
              <a:rPr lang="en-GB" sz="2000" b="1" dirty="0"/>
              <a:t>Directory of Procedures</a:t>
            </a:r>
          </a:p>
          <a:p>
            <a:pPr marL="0" lvl="1" indent="0">
              <a:buNone/>
            </a:pPr>
            <a:endParaRPr lang="en-GB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Operated by Bundesnotarkammer as </a:t>
            </a:r>
            <a:r>
              <a:rPr lang="en-GB" sz="2000" b="1" dirty="0"/>
              <a:t>Archiving Authority for Authentic Acts: </a:t>
            </a:r>
            <a:r>
              <a:rPr lang="en-GB" sz="2000" dirty="0"/>
              <a:t>Bundesnotarkammer merely provides the infrastructure; notaries remain safeguarding bodies</a:t>
            </a:r>
            <a:endParaRPr lang="en-GB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for paper documents and </a:t>
            </a:r>
            <a:r>
              <a:rPr lang="en-GB" sz="2000" b="1" dirty="0"/>
              <a:t>original electronic acts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extremely high security standard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CED386-7D4F-4881-8929-0F499D3336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4125" y="6519863"/>
            <a:ext cx="777875" cy="338137"/>
          </a:xfrm>
        </p:spPr>
        <p:txBody>
          <a:bodyPr/>
          <a:lstStyle/>
          <a:p>
            <a:fld id="{87D3818C-8E0C-0043-9102-2275D161AAA0}" type="slidenum">
              <a:rPr lang="de-DE" smtClean="0">
                <a:solidFill>
                  <a:schemeClr val="accent2"/>
                </a:solidFill>
              </a:rPr>
              <a:pPr/>
              <a:t>20</a:t>
            </a:fld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23" name="Inhaltsplatzhalter 6">
            <a:extLst>
              <a:ext uri="{FF2B5EF4-FFF2-40B4-BE49-F238E27FC236}">
                <a16:creationId xmlns:a16="http://schemas.microsoft.com/office/drawing/2014/main" id="{D73F1E42-D84F-4738-A1D8-CA0696556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725315" b="-725315"/>
          <a:stretch/>
        </p:blipFill>
        <p:spPr>
          <a:xfrm>
            <a:off x="8328248" y="116632"/>
            <a:ext cx="3710533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2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C47382-D303-40F1-BB6E-FB74D2AA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Security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6528048" y="1595438"/>
            <a:ext cx="5213079" cy="4624387"/>
          </a:xfrm>
        </p:spPr>
        <p:txBody>
          <a:bodyPr/>
          <a:lstStyle/>
          <a:p>
            <a:pPr marL="55463" indent="-271463" eaLnBrk="0" hangingPunct="0">
              <a:lnSpc>
                <a:spcPct val="90000"/>
              </a:lnSpc>
              <a:spcBef>
                <a:spcPct val="20000"/>
              </a:spcBef>
              <a:buClr>
                <a:srgbClr val="AAD159"/>
              </a:buClr>
              <a:defRPr/>
            </a:pPr>
            <a:r>
              <a:rPr lang="en-GB" b="1" dirty="0">
                <a:solidFill>
                  <a:srgbClr val="FF3300"/>
                </a:solidFill>
              </a:rPr>
              <a:t>1. Notarial network as external protective barrier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  <a:p>
            <a:pPr marL="55463" indent="-271463" eaLnBrk="0" hangingPunct="0">
              <a:lnSpc>
                <a:spcPct val="90000"/>
              </a:lnSpc>
              <a:spcBef>
                <a:spcPct val="20000"/>
              </a:spcBef>
              <a:buClr>
                <a:srgbClr val="AAD159"/>
              </a:buClr>
              <a:defRPr/>
            </a:pPr>
            <a:r>
              <a:rPr lang="en-GB" b="1" dirty="0">
                <a:solidFill>
                  <a:srgbClr val="0070C0"/>
                </a:solidFill>
              </a:rPr>
              <a:t>2. Log on to the Electronic Archive of Authentic Acts with user name/password</a:t>
            </a:r>
          </a:p>
          <a:p>
            <a:pPr marL="55463" indent="-271463" eaLnBrk="0" hangingPunct="0">
              <a:lnSpc>
                <a:spcPct val="90000"/>
              </a:lnSpc>
              <a:spcBef>
                <a:spcPct val="20000"/>
              </a:spcBef>
              <a:buClr>
                <a:srgbClr val="AAD159"/>
              </a:buClr>
              <a:defRPr/>
            </a:pPr>
            <a:endParaRPr lang="en-GB" b="1" dirty="0">
              <a:solidFill>
                <a:srgbClr val="002060"/>
              </a:solidFill>
            </a:endParaRPr>
          </a:p>
          <a:p>
            <a:pPr marL="55463" indent="-271463" eaLnBrk="0" hangingPunct="0">
              <a:lnSpc>
                <a:spcPct val="90000"/>
              </a:lnSpc>
              <a:spcBef>
                <a:spcPct val="20000"/>
              </a:spcBef>
              <a:buClr>
                <a:srgbClr val="AAD159"/>
              </a:buClr>
              <a:defRPr/>
            </a:pPr>
            <a:r>
              <a:rPr lang="en-GB" b="1" dirty="0">
                <a:solidFill>
                  <a:srgbClr val="99CC00"/>
                </a:solidFill>
              </a:rPr>
              <a:t>3. Access to the notary‘s virtual archive room only granted to holders of the so-called “organisation key”</a:t>
            </a:r>
            <a:endParaRPr lang="en-GB" b="1" dirty="0">
              <a:solidFill>
                <a:srgbClr val="99CC00"/>
              </a:solidFill>
              <a:highlight>
                <a:srgbClr val="FFFF00"/>
              </a:highlight>
            </a:endParaRPr>
          </a:p>
          <a:p>
            <a:pPr marL="55463" indent="-271463" eaLnBrk="0" hangingPunct="0">
              <a:lnSpc>
                <a:spcPct val="90000"/>
              </a:lnSpc>
              <a:spcBef>
                <a:spcPct val="20000"/>
              </a:spcBef>
              <a:buClr>
                <a:srgbClr val="AAD159"/>
              </a:buClr>
              <a:defRPr/>
            </a:pPr>
            <a:endParaRPr lang="en-GB" b="1" dirty="0">
              <a:solidFill>
                <a:srgbClr val="002060"/>
              </a:solidFill>
            </a:endParaRPr>
          </a:p>
          <a:p>
            <a:pPr marL="55463" indent="-271463" eaLnBrk="0" hangingPunct="0">
              <a:lnSpc>
                <a:spcPct val="90000"/>
              </a:lnSpc>
              <a:spcBef>
                <a:spcPct val="20000"/>
              </a:spcBef>
              <a:buClr>
                <a:srgbClr val="AAD159"/>
              </a:buClr>
              <a:defRPr/>
            </a:pPr>
            <a:r>
              <a:rPr lang="en-GB" b="1" dirty="0">
                <a:solidFill>
                  <a:srgbClr val="996633"/>
                </a:solidFill>
              </a:rPr>
              <a:t>4. Each authentic act stored in the notary‘s archive room is individually protected by its own key</a:t>
            </a:r>
          </a:p>
          <a:p>
            <a:pPr marL="0" lvl="1" indent="0">
              <a:buNone/>
            </a:pPr>
            <a:endParaRPr lang="en-GB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416D8A3-2885-4224-958E-BFA1A1474A6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75705" y="1800107"/>
            <a:ext cx="5210855" cy="421504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CAB9B3-926F-4495-8A2A-C53F9E03B0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D9157B-2848-41DA-9CF7-8DB743D9E4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D3818C-8E0C-0043-9102-2275D161AAA0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58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CC457-0C8A-4ED6-9671-C7E32249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354" y="1545493"/>
            <a:ext cx="8476254" cy="1955515"/>
          </a:xfrm>
        </p:spPr>
        <p:txBody>
          <a:bodyPr/>
          <a:lstStyle/>
          <a:p>
            <a:r>
              <a:rPr lang="en-GB" dirty="0"/>
              <a:t>Outlook on the future impact of further IT developments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51A418-7085-46B8-81DE-DE536F4C7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E27F38-FE61-4FBB-91C4-F8DC39D70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31A0EF-491B-4AAC-A153-787D2994B1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222C7E-192A-4C3C-B89C-7644D1E9F9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05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5A9FA3B5-B1CA-402E-9600-D41E58D75922}"/>
              </a:ext>
            </a:extLst>
          </p:cNvPr>
          <p:cNvCxnSpPr>
            <a:cxnSpLocks/>
          </p:cNvCxnSpPr>
          <p:nvPr/>
        </p:nvCxnSpPr>
        <p:spPr>
          <a:xfrm>
            <a:off x="2475017" y="1772768"/>
            <a:ext cx="368251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03D1B1A-77C8-4D5A-8C3B-52C00ED01720}"/>
              </a:ext>
            </a:extLst>
          </p:cNvPr>
          <p:cNvCxnSpPr>
            <a:cxnSpLocks/>
          </p:cNvCxnSpPr>
          <p:nvPr/>
        </p:nvCxnSpPr>
        <p:spPr>
          <a:xfrm>
            <a:off x="6337538" y="1772768"/>
            <a:ext cx="4523696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564DE7A2-4301-48A3-B11C-8802F54D57CE}"/>
              </a:ext>
            </a:extLst>
          </p:cNvPr>
          <p:cNvSpPr txBox="1"/>
          <p:nvPr/>
        </p:nvSpPr>
        <p:spPr>
          <a:xfrm>
            <a:off x="2475017" y="1340768"/>
            <a:ext cx="4523696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dirty="0">
                <a:solidFill>
                  <a:schemeClr val="tx1"/>
                </a:solidFill>
              </a:rPr>
              <a:t>Advantages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F9E86A3-1EC5-4084-A327-593FE2364690}"/>
              </a:ext>
            </a:extLst>
          </p:cNvPr>
          <p:cNvSpPr txBox="1"/>
          <p:nvPr/>
        </p:nvSpPr>
        <p:spPr>
          <a:xfrm>
            <a:off x="6337538" y="1340768"/>
            <a:ext cx="4523696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Disadvantages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1ECC0E-54FF-4FD3-9DA4-F4806EA09F38}"/>
              </a:ext>
            </a:extLst>
          </p:cNvPr>
          <p:cNvSpPr txBox="1"/>
          <p:nvPr/>
        </p:nvSpPr>
        <p:spPr>
          <a:xfrm>
            <a:off x="2475017" y="1844768"/>
            <a:ext cx="4523696" cy="116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/>
            <a:r>
              <a:rPr lang="en-GB" dirty="0"/>
              <a:t>Can be created automatically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2CFF359-840D-4FE3-B960-A417D2A16A09}"/>
              </a:ext>
            </a:extLst>
          </p:cNvPr>
          <p:cNvSpPr txBox="1"/>
          <p:nvPr/>
        </p:nvSpPr>
        <p:spPr>
          <a:xfrm>
            <a:off x="6337538" y="1844768"/>
            <a:ext cx="4523696" cy="116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/>
            <a:r>
              <a:rPr lang="en-GB" dirty="0"/>
              <a:t>Only cover certain standard situations  </a:t>
            </a:r>
          </a:p>
          <a:p>
            <a:pPr lvl="1"/>
            <a:r>
              <a:rPr lang="en-GB" dirty="0"/>
              <a:t>Flexible situations require extra agreement 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40C17F6-C380-4DD7-A405-345EA81CA6E2}"/>
              </a:ext>
            </a:extLst>
          </p:cNvPr>
          <p:cNvSpPr/>
          <p:nvPr/>
        </p:nvSpPr>
        <p:spPr>
          <a:xfrm>
            <a:off x="674457" y="1844768"/>
            <a:ext cx="1620559" cy="116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Templates 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6EBD666-93F0-40C5-94FC-F77BB544F996}"/>
              </a:ext>
            </a:extLst>
          </p:cNvPr>
          <p:cNvSpPr/>
          <p:nvPr/>
        </p:nvSpPr>
        <p:spPr>
          <a:xfrm>
            <a:off x="671513" y="4497940"/>
            <a:ext cx="1623503" cy="116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 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2EBC2D1-A052-461D-BA45-07242FB2A4B1}"/>
              </a:ext>
            </a:extLst>
          </p:cNvPr>
          <p:cNvSpPr/>
          <p:nvPr/>
        </p:nvSpPr>
        <p:spPr>
          <a:xfrm>
            <a:off x="2353315" y="5518039"/>
            <a:ext cx="3502521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Fast and (presumably) cheap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43A8062-B061-4992-B619-485854047F90}"/>
              </a:ext>
            </a:extLst>
          </p:cNvPr>
          <p:cNvCxnSpPr>
            <a:cxnSpLocks/>
          </p:cNvCxnSpPr>
          <p:nvPr/>
        </p:nvCxnSpPr>
        <p:spPr>
          <a:xfrm flipH="1" flipV="1">
            <a:off x="2282310" y="4662677"/>
            <a:ext cx="0" cy="85455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54DC1263-703E-4FF5-BD3A-9007D6AE5E22}"/>
              </a:ext>
            </a:extLst>
          </p:cNvPr>
          <p:cNvSpPr txBox="1"/>
          <p:nvPr/>
        </p:nvSpPr>
        <p:spPr>
          <a:xfrm>
            <a:off x="2475017" y="4497940"/>
            <a:ext cx="4523696" cy="116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/>
            <a:r>
              <a:rPr lang="en-GB" dirty="0"/>
              <a:t>Secure storage space 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DEB6461-39A3-463C-9108-E66FC7BD96AD}"/>
              </a:ext>
            </a:extLst>
          </p:cNvPr>
          <p:cNvSpPr txBox="1"/>
          <p:nvPr/>
        </p:nvSpPr>
        <p:spPr>
          <a:xfrm>
            <a:off x="6337538" y="4497940"/>
            <a:ext cx="4523696" cy="116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/>
            <a:r>
              <a:rPr lang="en-GB" dirty="0"/>
              <a:t>Does not guarantee that information entered is correct 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1421DE71-55E0-4459-879C-ACAA9237F10D}"/>
              </a:ext>
            </a:extLst>
          </p:cNvPr>
          <p:cNvSpPr/>
          <p:nvPr/>
        </p:nvSpPr>
        <p:spPr>
          <a:xfrm>
            <a:off x="6337538" y="5517352"/>
            <a:ext cx="3502521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Lacking reliability and flexibility for individual solutions </a:t>
            </a:r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1B2E5466-7599-4659-8A19-0A914C4EA9FD}"/>
              </a:ext>
            </a:extLst>
          </p:cNvPr>
          <p:cNvSpPr/>
          <p:nvPr/>
        </p:nvSpPr>
        <p:spPr>
          <a:xfrm rot="10800000">
            <a:off x="7962117" y="5565337"/>
            <a:ext cx="361457" cy="167918"/>
          </a:xfrm>
          <a:custGeom>
            <a:avLst/>
            <a:gdLst>
              <a:gd name="connsiteX0" fmla="*/ 219916 w 439833"/>
              <a:gd name="connsiteY0" fmla="*/ 0 h 263900"/>
              <a:gd name="connsiteX1" fmla="*/ 439833 w 439833"/>
              <a:gd name="connsiteY1" fmla="*/ 263900 h 263900"/>
              <a:gd name="connsiteX2" fmla="*/ 379803 w 439833"/>
              <a:gd name="connsiteY2" fmla="*/ 263900 h 263900"/>
              <a:gd name="connsiteX3" fmla="*/ 219916 w 439833"/>
              <a:gd name="connsiteY3" fmla="*/ 72036 h 263900"/>
              <a:gd name="connsiteX4" fmla="*/ 60030 w 439833"/>
              <a:gd name="connsiteY4" fmla="*/ 263900 h 263900"/>
              <a:gd name="connsiteX5" fmla="*/ 0 w 439833"/>
              <a:gd name="connsiteY5" fmla="*/ 263900 h 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833" h="263900">
                <a:moveTo>
                  <a:pt x="219916" y="0"/>
                </a:moveTo>
                <a:lnTo>
                  <a:pt x="439833" y="263900"/>
                </a:lnTo>
                <a:lnTo>
                  <a:pt x="379803" y="263900"/>
                </a:lnTo>
                <a:lnTo>
                  <a:pt x="219916" y="72036"/>
                </a:lnTo>
                <a:lnTo>
                  <a:pt x="60030" y="263900"/>
                </a:lnTo>
                <a:lnTo>
                  <a:pt x="0" y="2639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4846B733-B140-4BCB-827A-8B7F4E6B762D}"/>
              </a:ext>
            </a:extLst>
          </p:cNvPr>
          <p:cNvSpPr/>
          <p:nvPr/>
        </p:nvSpPr>
        <p:spPr>
          <a:xfrm rot="10800000">
            <a:off x="3573339" y="5589499"/>
            <a:ext cx="361457" cy="167918"/>
          </a:xfrm>
          <a:custGeom>
            <a:avLst/>
            <a:gdLst>
              <a:gd name="connsiteX0" fmla="*/ 219916 w 439833"/>
              <a:gd name="connsiteY0" fmla="*/ 0 h 263900"/>
              <a:gd name="connsiteX1" fmla="*/ 439833 w 439833"/>
              <a:gd name="connsiteY1" fmla="*/ 263900 h 263900"/>
              <a:gd name="connsiteX2" fmla="*/ 379803 w 439833"/>
              <a:gd name="connsiteY2" fmla="*/ 263900 h 263900"/>
              <a:gd name="connsiteX3" fmla="*/ 219916 w 439833"/>
              <a:gd name="connsiteY3" fmla="*/ 72036 h 263900"/>
              <a:gd name="connsiteX4" fmla="*/ 60030 w 439833"/>
              <a:gd name="connsiteY4" fmla="*/ 263900 h 263900"/>
              <a:gd name="connsiteX5" fmla="*/ 0 w 439833"/>
              <a:gd name="connsiteY5" fmla="*/ 263900 h 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833" h="263900">
                <a:moveTo>
                  <a:pt x="219916" y="0"/>
                </a:moveTo>
                <a:lnTo>
                  <a:pt x="439833" y="263900"/>
                </a:lnTo>
                <a:lnTo>
                  <a:pt x="379803" y="263900"/>
                </a:lnTo>
                <a:lnTo>
                  <a:pt x="219916" y="72036"/>
                </a:lnTo>
                <a:lnTo>
                  <a:pt x="60030" y="263900"/>
                </a:lnTo>
                <a:lnTo>
                  <a:pt x="0" y="2639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818C-8E0C-0043-9102-2275D161AAA0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BFB836F2-2489-47D0-A90F-8CC88146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57" y="460632"/>
            <a:ext cx="10966159" cy="952144"/>
          </a:xfrm>
        </p:spPr>
        <p:txBody>
          <a:bodyPr/>
          <a:lstStyle/>
          <a:p>
            <a:r>
              <a:rPr lang="de-DE" dirty="0"/>
              <a:t>Templates – Smart </a:t>
            </a:r>
            <a:r>
              <a:rPr lang="de-DE" dirty="0" err="1"/>
              <a:t>contracts</a:t>
            </a:r>
            <a:r>
              <a:rPr lang="de-DE" dirty="0"/>
              <a:t> – Blockchain 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A608E17-8DC7-4979-83C6-804A6E8D3F21}"/>
              </a:ext>
            </a:extLst>
          </p:cNvPr>
          <p:cNvSpPr txBox="1"/>
          <p:nvPr/>
        </p:nvSpPr>
        <p:spPr>
          <a:xfrm>
            <a:off x="2462311" y="3201757"/>
            <a:ext cx="4523696" cy="116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lvl="1"/>
            <a:r>
              <a:rPr lang="en-GB" dirty="0"/>
              <a:t>Automatically executed</a:t>
            </a:r>
          </a:p>
          <a:p>
            <a:pPr lvl="1"/>
            <a:r>
              <a:rPr lang="en-GB" dirty="0"/>
              <a:t>Governed by fixed algorithms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A312D2A-52F5-4D71-B353-A870828F882F}"/>
              </a:ext>
            </a:extLst>
          </p:cNvPr>
          <p:cNvSpPr txBox="1"/>
          <p:nvPr/>
        </p:nvSpPr>
        <p:spPr>
          <a:xfrm>
            <a:off x="6324832" y="3201757"/>
            <a:ext cx="4523696" cy="1163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/>
              <a:buNone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  <a:lvl2pPr marL="216000" lvl="1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b="0" i="0">
                <a:solidFill>
                  <a:schemeClr val="tx2"/>
                </a:solidFill>
                <a:ea typeface="Open Sans" charset="0"/>
                <a:cs typeface="Open Sans" charset="0"/>
              </a:defRPr>
            </a:lvl2pPr>
            <a:lvl3pPr marL="432000" lvl="2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3pPr>
            <a:lvl4pPr marL="648000" lvl="3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4pPr>
            <a:lvl5pPr marL="864000" lvl="4" indent="-216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ct val="90000"/>
              <a:buFont typeface="Arial"/>
              <a:buChar char="•"/>
              <a:defRPr sz="1600" b="0" i="0">
                <a:solidFill>
                  <a:schemeClr val="tx2"/>
                </a:solidFill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allow for legal interpretation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not flexible for individual adjustments</a:t>
            </a:r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06D775D-F6C2-4243-8C70-898D6C331B83}"/>
              </a:ext>
            </a:extLst>
          </p:cNvPr>
          <p:cNvSpPr/>
          <p:nvPr/>
        </p:nvSpPr>
        <p:spPr>
          <a:xfrm>
            <a:off x="661751" y="3201757"/>
            <a:ext cx="1620559" cy="1163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Smart Contracts  </a:t>
            </a:r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42E20B6A-3334-4C39-9917-9C4A0C53BBDC}"/>
              </a:ext>
            </a:extLst>
          </p:cNvPr>
          <p:cNvCxnSpPr>
            <a:cxnSpLocks/>
          </p:cNvCxnSpPr>
          <p:nvPr/>
        </p:nvCxnSpPr>
        <p:spPr>
          <a:xfrm flipV="1">
            <a:off x="2282310" y="3408118"/>
            <a:ext cx="0" cy="85455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AE67224F-9902-41DE-B2D4-78B2B0788EED}"/>
              </a:ext>
            </a:extLst>
          </p:cNvPr>
          <p:cNvCxnSpPr>
            <a:cxnSpLocks/>
          </p:cNvCxnSpPr>
          <p:nvPr/>
        </p:nvCxnSpPr>
        <p:spPr>
          <a:xfrm flipH="1" flipV="1">
            <a:off x="2282309" y="2153560"/>
            <a:ext cx="1" cy="8545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fik 59">
            <a:extLst>
              <a:ext uri="{FF2B5EF4-FFF2-40B4-BE49-F238E27FC236}">
                <a16:creationId xmlns:a16="http://schemas.microsoft.com/office/drawing/2014/main" id="{46FD8DCB-07A9-4BE8-83E4-713171B85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34"/>
          <a:stretch/>
        </p:blipFill>
        <p:spPr>
          <a:xfrm>
            <a:off x="10331574" y="257521"/>
            <a:ext cx="1860426" cy="13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1545493"/>
            <a:ext cx="8784977" cy="1955515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Prof. Dr. Jens Bormann, LL.M. (Harvard)</a:t>
            </a:r>
            <a:br>
              <a:rPr lang="nb-NO" dirty="0"/>
            </a:br>
            <a:br>
              <a:rPr lang="nb-NO" dirty="0"/>
            </a:br>
            <a:r>
              <a:rPr lang="nb-NO" dirty="0"/>
              <a:t>President of the </a:t>
            </a:r>
            <a:r>
              <a:rPr lang="en-GB" dirty="0"/>
              <a:t>German Federal Chamber of Notaries </a:t>
            </a:r>
          </a:p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4414DF-1B26-4FAE-A5F1-4283DED8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Challenge: </a:t>
            </a:r>
            <a:r>
              <a:rPr lang="en-US" dirty="0"/>
              <a:t>Transfer of the functions of the involvement of the notary into the digital world</a:t>
            </a:r>
          </a:p>
          <a:p>
            <a:r>
              <a:rPr lang="en-US" b="1" dirty="0"/>
              <a:t>Aim: </a:t>
            </a:r>
            <a:r>
              <a:rPr lang="en-US" dirty="0"/>
              <a:t>Easy and secure procedure</a:t>
            </a:r>
          </a:p>
          <a:p>
            <a:endParaRPr lang="en-US" b="1" dirty="0"/>
          </a:p>
          <a:p>
            <a:r>
              <a:rPr lang="en-US" b="1" dirty="0"/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 reliable </a:t>
            </a:r>
            <a:r>
              <a:rPr lang="en-US" b="1" dirty="0"/>
              <a:t>identification</a:t>
            </a:r>
            <a:r>
              <a:rPr lang="en-US" dirty="0"/>
              <a:t> of the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</a:t>
            </a:r>
            <a:r>
              <a:rPr lang="en-US" b="1" dirty="0"/>
              <a:t>legal capacity</a:t>
            </a:r>
            <a:r>
              <a:rPr lang="en-US" dirty="0"/>
              <a:t> </a:t>
            </a:r>
            <a:r>
              <a:rPr lang="en-US" b="1" dirty="0"/>
              <a:t>and free will </a:t>
            </a:r>
            <a:r>
              <a:rPr lang="en-US" dirty="0"/>
              <a:t>of the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for comprehensive </a:t>
            </a:r>
            <a:r>
              <a:rPr lang="en-US" b="1" dirty="0"/>
              <a:t>legal advice and high quality </a:t>
            </a:r>
            <a:r>
              <a:rPr lang="en-US" dirty="0"/>
              <a:t>of the formation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digital authentic act (probative value, basis for registration)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Solution:</a:t>
            </a:r>
            <a:r>
              <a:rPr lang="en-US" b="1" dirty="0">
                <a:solidFill>
                  <a:schemeClr val="accent1"/>
                </a:solidFill>
              </a:rPr>
              <a:t> Bundesnotarkammer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creates an innovative and secure IT system for online procedures.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E61139-1A38-4B2F-95AF-1D24E6AC6D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3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75F8BA2-8D54-421B-BCF0-C71868BEA4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Videoconference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Best way to reproduce the authentication situation in the digital world</a:t>
            </a:r>
          </a:p>
          <a:p>
            <a:endParaRPr lang="en-US" dirty="0"/>
          </a:p>
          <a:p>
            <a:r>
              <a:rPr lang="en-US" dirty="0"/>
              <a:t>Notary can: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</a:t>
            </a:r>
            <a:r>
              <a:rPr lang="en-US" b="1" dirty="0"/>
              <a:t>legal capacity</a:t>
            </a:r>
            <a:r>
              <a:rPr lang="en-US" dirty="0"/>
              <a:t> and the </a:t>
            </a:r>
            <a:r>
              <a:rPr lang="en-US" b="1" dirty="0"/>
              <a:t>free will </a:t>
            </a:r>
            <a:r>
              <a:rPr lang="en-US" dirty="0"/>
              <a:t>of the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cancel the digital authentication in case of </a:t>
            </a:r>
            <a:r>
              <a:rPr lang="en-US" b="1" dirty="0"/>
              <a:t>doubt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b="1" dirty="0"/>
              <a:t>individual legal advice </a:t>
            </a:r>
            <a:r>
              <a:rPr lang="en-US" dirty="0"/>
              <a:t>and develop </a:t>
            </a:r>
            <a:r>
              <a:rPr lang="en-US" b="1" dirty="0"/>
              <a:t>tailor-made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</a:t>
            </a:r>
            <a:r>
              <a:rPr lang="en-US" b="1" dirty="0"/>
              <a:t>identity</a:t>
            </a:r>
            <a:r>
              <a:rPr lang="en-US" dirty="0"/>
              <a:t> of parties via picture (see next slide)</a:t>
            </a:r>
          </a:p>
          <a:p>
            <a:endParaRPr lang="en-US" dirty="0"/>
          </a:p>
        </p:txBody>
      </p:sp>
      <p:pic>
        <p:nvPicPr>
          <p:cNvPr id="9" name="image8.png" descr="Bildschirmfoto 2017-09-04 um 14.40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2042" y="2024844"/>
            <a:ext cx="4120140" cy="2808311"/>
          </a:xfrm>
          <a:prstGeom prst="rect">
            <a:avLst/>
          </a:prstGeom>
          <a:ln/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61BD512B-6DDC-46A9-B3D2-F71FB4F26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DEC9FA-B8ED-4D38-8F2F-F0D22BA438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5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 Two-step identification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Weaknesses</a:t>
            </a:r>
            <a:r>
              <a:rPr lang="en-US" dirty="0"/>
              <a:t> of other methods: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VideoIdent</a:t>
            </a:r>
            <a:r>
              <a:rPr lang="en-GB" b="1" dirty="0"/>
              <a:t> procedure: </a:t>
            </a:r>
            <a:r>
              <a:rPr lang="en-GB" dirty="0"/>
              <a:t>authenticity of the ID card held in the camera cannot be verified with certainty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Mere eID procedure: </a:t>
            </a:r>
            <a:r>
              <a:rPr lang="en-GB" dirty="0"/>
              <a:t>use of </a:t>
            </a:r>
            <a:r>
              <a:rPr lang="en-GB" dirty="0" err="1"/>
              <a:t>eIDs</a:t>
            </a:r>
            <a:r>
              <a:rPr lang="en-GB" dirty="0"/>
              <a:t> of other persons, psychological pressure and legal incapacity are not discernible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Therefore identification in two steps: </a:t>
            </a:r>
          </a:p>
          <a:p>
            <a:pPr marL="400050" indent="-400050">
              <a:buAutoNum type="romanLcParenBoth"/>
            </a:pPr>
            <a:r>
              <a:rPr lang="en-US" dirty="0"/>
              <a:t>Identification on the basis of the </a:t>
            </a:r>
            <a:r>
              <a:rPr lang="en-US" b="1" dirty="0" err="1"/>
              <a:t>eID</a:t>
            </a:r>
            <a:r>
              <a:rPr lang="en-US" b="1" dirty="0"/>
              <a:t> data read out via smartphone</a:t>
            </a:r>
            <a:br>
              <a:rPr lang="en-US" dirty="0"/>
            </a:br>
            <a:r>
              <a:rPr lang="en-US" dirty="0"/>
              <a:t>from documents with assurance level “high” under </a:t>
            </a:r>
            <a:r>
              <a:rPr lang="en-US" dirty="0" err="1"/>
              <a:t>eIDAS</a:t>
            </a:r>
            <a:r>
              <a:rPr lang="en-US" dirty="0"/>
              <a:t> Regulation</a:t>
            </a:r>
          </a:p>
          <a:p>
            <a:pPr marL="400050" indent="-400050">
              <a:buAutoNum type="romanLcParenBoth"/>
            </a:pPr>
            <a:r>
              <a:rPr lang="en-US" dirty="0"/>
              <a:t>Identification on the basis of the </a:t>
            </a:r>
            <a:r>
              <a:rPr lang="en-US" b="1" dirty="0"/>
              <a:t>photo read out via smartphone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0417354-C438-473E-B8F9-8494344E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82" y="2276872"/>
            <a:ext cx="4061217" cy="23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A08B973-1311-45D8-9AA2-E4C1CB8A7E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3D3C3-E8C0-41F7-940A-9562ED448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D7A305-D7FD-4592-A114-EC0089F22B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7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690901" y="1243100"/>
            <a:ext cx="10966159" cy="492220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u="sng" dirty="0"/>
              <a:t>Problem</a:t>
            </a:r>
            <a:r>
              <a:rPr lang="en-US" b="1" dirty="0"/>
              <a:t>: </a:t>
            </a:r>
            <a:r>
              <a:rPr lang="en-US" dirty="0"/>
              <a:t>Signature of parties on paper no longer possible </a:t>
            </a:r>
          </a:p>
          <a:p>
            <a:r>
              <a:rPr lang="en-US" dirty="0"/>
              <a:t>Purpose</a:t>
            </a:r>
            <a:r>
              <a:rPr lang="en-US" b="1" dirty="0"/>
              <a:t> </a:t>
            </a:r>
            <a:r>
              <a:rPr lang="en-US" dirty="0"/>
              <a:t>of the parties’ signature: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Approval </a:t>
            </a:r>
            <a:r>
              <a:rPr lang="en-US" dirty="0"/>
              <a:t>of parties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Attribute</a:t>
            </a:r>
            <a:r>
              <a:rPr lang="en-US" dirty="0"/>
              <a:t> document to parties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Authenticity</a:t>
            </a:r>
            <a:r>
              <a:rPr lang="en-US" dirty="0"/>
              <a:t> of </a:t>
            </a:r>
            <a:r>
              <a:rPr lang="en-US" dirty="0" err="1"/>
              <a:t>notarised</a:t>
            </a:r>
            <a:r>
              <a:rPr lang="en-US" dirty="0"/>
              <a:t> document</a:t>
            </a:r>
          </a:p>
          <a:p>
            <a:endParaRPr lang="en-US" dirty="0"/>
          </a:p>
          <a:p>
            <a:r>
              <a:rPr lang="en-US" b="1" u="sng" dirty="0"/>
              <a:t>Solution:</a:t>
            </a:r>
            <a:r>
              <a:rPr lang="en-US" i="1" dirty="0"/>
              <a:t> </a:t>
            </a:r>
            <a:r>
              <a:rPr lang="en-US" dirty="0"/>
              <a:t>Signatures are replaced by </a:t>
            </a:r>
            <a:r>
              <a:rPr lang="en-US" b="1" dirty="0"/>
              <a:t>qualified electronic signatures </a:t>
            </a:r>
            <a:r>
              <a:rPr lang="en-US" dirty="0"/>
              <a:t>of the parties</a:t>
            </a:r>
          </a:p>
          <a:p>
            <a:pPr lvl="1"/>
            <a:r>
              <a:rPr lang="en-US" dirty="0"/>
              <a:t>created by the certification body of </a:t>
            </a:r>
            <a:r>
              <a:rPr lang="en-US" dirty="0" err="1"/>
              <a:t>Bundesnotarkammer</a:t>
            </a:r>
            <a:r>
              <a:rPr lang="en-US" dirty="0"/>
              <a:t> (based on data in eID) </a:t>
            </a:r>
          </a:p>
          <a:p>
            <a:pPr lvl="1"/>
            <a:r>
              <a:rPr lang="en-US" dirty="0"/>
              <a:t>attached to the electronic document via TAN on smartphone </a:t>
            </a:r>
          </a:p>
          <a:p>
            <a:pPr lvl="1"/>
            <a:r>
              <a:rPr lang="en-US" dirty="0"/>
              <a:t>meets the assurance level “high” of </a:t>
            </a:r>
            <a:r>
              <a:rPr lang="en-US" dirty="0" err="1"/>
              <a:t>eIDAS</a:t>
            </a:r>
            <a:r>
              <a:rPr lang="en-US" dirty="0"/>
              <a:t> Regulation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→ Creation of an </a:t>
            </a:r>
            <a:r>
              <a:rPr lang="en-US" b="1" dirty="0"/>
              <a:t>original electronic authentic instrument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Replacement of the parties‘ signatures</a:t>
            </a: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97E675EA-BE81-4BD9-B3C0-25B08535C581}"/>
              </a:ext>
            </a:extLst>
          </p:cNvPr>
          <p:cNvSpPr/>
          <p:nvPr/>
        </p:nvSpPr>
        <p:spPr>
          <a:xfrm>
            <a:off x="6509095" y="1719340"/>
            <a:ext cx="216024" cy="1393812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67BF9A2-1624-4324-B9EF-1542AAB1FBCA}"/>
              </a:ext>
            </a:extLst>
          </p:cNvPr>
          <p:cNvSpPr txBox="1"/>
          <p:nvPr/>
        </p:nvSpPr>
        <p:spPr>
          <a:xfrm>
            <a:off x="7062708" y="1928740"/>
            <a:ext cx="2633692" cy="9971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omission of signature would significantly </a:t>
            </a:r>
            <a:r>
              <a:rPr lang="en-US" b="1" dirty="0"/>
              <a:t>reduce value </a:t>
            </a:r>
            <a:br>
              <a:rPr lang="en-US" b="1" dirty="0"/>
            </a:br>
            <a:r>
              <a:rPr lang="en-US" dirty="0"/>
              <a:t>of the authentic instrument</a:t>
            </a:r>
            <a:endParaRPr lang="de-DE" dirty="0" err="1">
              <a:solidFill>
                <a:schemeClr val="tx2"/>
              </a:solidFill>
              <a:ea typeface="Open Sans" charset="0"/>
              <a:cs typeface="Open Sans" charset="0"/>
            </a:endParaRPr>
          </a:p>
        </p:txBody>
      </p:sp>
      <p:pic>
        <p:nvPicPr>
          <p:cNvPr id="13" name="Grafik 12" descr="Diplomrolle">
            <a:extLst>
              <a:ext uri="{FF2B5EF4-FFF2-40B4-BE49-F238E27FC236}">
                <a16:creationId xmlns:a16="http://schemas.microsoft.com/office/drawing/2014/main" id="{E0FBC414-8FFF-4C22-A04B-815E6F231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776" y="4343400"/>
            <a:ext cx="914400" cy="914400"/>
          </a:xfrm>
          <a:prstGeom prst="rect">
            <a:avLst/>
          </a:prstGeom>
        </p:spPr>
      </p:pic>
      <p:pic>
        <p:nvPicPr>
          <p:cNvPr id="15" name="Grafik 14" descr="Bleistift">
            <a:extLst>
              <a:ext uri="{FF2B5EF4-FFF2-40B4-BE49-F238E27FC236}">
                <a16:creationId xmlns:a16="http://schemas.microsoft.com/office/drawing/2014/main" id="{88C20324-C35E-45E0-AA93-55DA45F5B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4776" y="1738044"/>
            <a:ext cx="914400" cy="9144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B3C230-4E56-4DF2-9A39-CB5F1374B0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51B7AA7E-713E-4342-A164-7F4910ACE4D6}"/>
              </a:ext>
            </a:extLst>
          </p:cNvPr>
          <p:cNvSpPr/>
          <p:nvPr/>
        </p:nvSpPr>
        <p:spPr>
          <a:xfrm>
            <a:off x="10636970" y="3290118"/>
            <a:ext cx="130011" cy="60388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bg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16D5D40-6E97-4245-A895-EDDF3E7653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0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285967-B2DD-4904-8666-5643A1D88B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4458" y="1595438"/>
            <a:ext cx="10966159" cy="753442"/>
          </a:xfrm>
        </p:spPr>
        <p:txBody>
          <a:bodyPr/>
          <a:lstStyle/>
          <a:p>
            <a:r>
              <a:rPr lang="en-AU" dirty="0"/>
              <a:t>Citizens only need…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8EE852-A399-498E-A232-3E0F3186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 4: Standard hardware sufficient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0C3157-05F4-447D-9B6E-F38A9CF5DA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490E1-B71E-415D-95A8-CBAC9DC7D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E1B13D-B354-4CBB-B5BF-44F3ABC5D59D}"/>
              </a:ext>
            </a:extLst>
          </p:cNvPr>
          <p:cNvSpPr txBox="1"/>
          <p:nvPr/>
        </p:nvSpPr>
        <p:spPr>
          <a:xfrm>
            <a:off x="7765876" y="2373680"/>
            <a:ext cx="2343975" cy="31021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AU" b="1" dirty="0">
                <a:solidFill>
                  <a:schemeClr val="tx2"/>
                </a:solidFill>
                <a:ea typeface="Open Sans" charset="0"/>
                <a:cs typeface="Open Sans" charset="0"/>
              </a:rPr>
              <a:t>2. standard smartphone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044105D-158B-4120-ACD9-8E8FB30D7E76}"/>
              </a:ext>
            </a:extLst>
          </p:cNvPr>
          <p:cNvSpPr txBox="1"/>
          <p:nvPr/>
        </p:nvSpPr>
        <p:spPr>
          <a:xfrm>
            <a:off x="2567608" y="2398707"/>
            <a:ext cx="1945732" cy="31021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de-DE" b="1" dirty="0">
                <a:solidFill>
                  <a:schemeClr val="tx2"/>
                </a:solidFill>
                <a:ea typeface="Open Sans" charset="0"/>
                <a:cs typeface="Open Sans" charset="0"/>
              </a:rPr>
              <a:t>1. </a:t>
            </a:r>
            <a:r>
              <a:rPr lang="de-DE" b="1" dirty="0" err="1">
                <a:solidFill>
                  <a:schemeClr val="tx2"/>
                </a:solidFill>
                <a:ea typeface="Open Sans" charset="0"/>
                <a:cs typeface="Open Sans" charset="0"/>
              </a:rPr>
              <a:t>standard</a:t>
            </a:r>
            <a:r>
              <a:rPr lang="de-DE" b="1" dirty="0">
                <a:solidFill>
                  <a:schemeClr val="tx2"/>
                </a:solidFill>
                <a:ea typeface="Open Sans" charset="0"/>
                <a:cs typeface="Open Sans" charset="0"/>
              </a:rPr>
              <a:t> </a:t>
            </a:r>
            <a:r>
              <a:rPr lang="de-DE" b="1" dirty="0" err="1">
                <a:solidFill>
                  <a:schemeClr val="tx2"/>
                </a:solidFill>
                <a:ea typeface="Open Sans" charset="0"/>
                <a:cs typeface="Open Sans" charset="0"/>
              </a:rPr>
              <a:t>laptop</a:t>
            </a:r>
            <a:endParaRPr lang="de-DE" b="1" dirty="0">
              <a:solidFill>
                <a:schemeClr val="tx2"/>
              </a:solidFill>
              <a:ea typeface="Open Sans" charset="0"/>
              <a:cs typeface="Open Sans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7995EF-51E4-4F46-8088-0A6D7C645254}"/>
              </a:ext>
            </a:extLst>
          </p:cNvPr>
          <p:cNvSpPr txBox="1"/>
          <p:nvPr/>
        </p:nvSpPr>
        <p:spPr>
          <a:xfrm>
            <a:off x="1127448" y="3882331"/>
            <a:ext cx="4608512" cy="7195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solidFill>
                  <a:schemeClr val="tx2"/>
                </a:solidFill>
                <a:ea typeface="Open Sans" charset="0"/>
                <a:cs typeface="Open Sans" charset="0"/>
              </a:rPr>
              <a:t>with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solidFill>
                  <a:schemeClr val="tx2"/>
                </a:solidFill>
                <a:ea typeface="Open Sans" charset="0"/>
                <a:cs typeface="Open Sans" charset="0"/>
              </a:rPr>
              <a:t>camera	 	microphone	internet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5A96A8-B8A1-45E7-8873-2925BC035662}"/>
              </a:ext>
            </a:extLst>
          </p:cNvPr>
          <p:cNvSpPr txBox="1"/>
          <p:nvPr/>
        </p:nvSpPr>
        <p:spPr>
          <a:xfrm>
            <a:off x="8070237" y="3792709"/>
            <a:ext cx="1574177" cy="7417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solidFill>
                  <a:schemeClr val="tx2"/>
                </a:solidFill>
                <a:ea typeface="Open Sans" charset="0"/>
                <a:cs typeface="Open Sans" charset="0"/>
              </a:rPr>
              <a:t>with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AU" dirty="0">
                <a:solidFill>
                  <a:schemeClr val="tx2"/>
                </a:solidFill>
                <a:ea typeface="Open Sans" charset="0"/>
                <a:cs typeface="Open Sans" charset="0"/>
              </a:rPr>
              <a:t>MRZ technology</a:t>
            </a:r>
          </a:p>
        </p:txBody>
      </p:sp>
      <p:pic>
        <p:nvPicPr>
          <p:cNvPr id="12" name="Grafik 11" descr="WLAN">
            <a:extLst>
              <a:ext uri="{FF2B5EF4-FFF2-40B4-BE49-F238E27FC236}">
                <a16:creationId xmlns:a16="http://schemas.microsoft.com/office/drawing/2014/main" id="{9FF444CA-FBDF-438C-A935-BAA11D28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0126" y="4583160"/>
            <a:ext cx="914400" cy="914400"/>
          </a:xfrm>
          <a:prstGeom prst="rect">
            <a:avLst/>
          </a:prstGeom>
        </p:spPr>
      </p:pic>
      <p:pic>
        <p:nvPicPr>
          <p:cNvPr id="14" name="Grafik 13" descr="Funkmikrofon">
            <a:extLst>
              <a:ext uri="{FF2B5EF4-FFF2-40B4-BE49-F238E27FC236}">
                <a16:creationId xmlns:a16="http://schemas.microsoft.com/office/drawing/2014/main" id="{31EB900F-2E82-4EA9-BB23-584266E4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0247" y="4619561"/>
            <a:ext cx="914400" cy="914400"/>
          </a:xfrm>
          <a:prstGeom prst="rect">
            <a:avLst/>
          </a:prstGeom>
        </p:spPr>
      </p:pic>
      <p:pic>
        <p:nvPicPr>
          <p:cNvPr id="18" name="Grafik 17" descr="Monitor">
            <a:extLst>
              <a:ext uri="{FF2B5EF4-FFF2-40B4-BE49-F238E27FC236}">
                <a16:creationId xmlns:a16="http://schemas.microsoft.com/office/drawing/2014/main" id="{698F39EE-A844-4288-85E5-007AE2E71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0247" y="2708920"/>
            <a:ext cx="914400" cy="914400"/>
          </a:xfrm>
          <a:prstGeom prst="rect">
            <a:avLst/>
          </a:prstGeom>
        </p:spPr>
      </p:pic>
      <p:pic>
        <p:nvPicPr>
          <p:cNvPr id="20" name="Grafik 19" descr="Smartphone">
            <a:extLst>
              <a:ext uri="{FF2B5EF4-FFF2-40B4-BE49-F238E27FC236}">
                <a16:creationId xmlns:a16="http://schemas.microsoft.com/office/drawing/2014/main" id="{C667E565-DBCD-45C6-B195-5C5611A4F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0126" y="2708920"/>
            <a:ext cx="914400" cy="914400"/>
          </a:xfrm>
          <a:prstGeom prst="rect">
            <a:avLst/>
          </a:prstGeom>
        </p:spPr>
      </p:pic>
      <p:pic>
        <p:nvPicPr>
          <p:cNvPr id="22" name="Grafik 21" descr="Kamera">
            <a:extLst>
              <a:ext uri="{FF2B5EF4-FFF2-40B4-BE49-F238E27FC236}">
                <a16:creationId xmlns:a16="http://schemas.microsoft.com/office/drawing/2014/main" id="{A966C2A2-9108-489E-A413-33A21C0A82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1072" y="4691130"/>
            <a:ext cx="914400" cy="914400"/>
          </a:xfrm>
          <a:prstGeom prst="rect">
            <a:avLst/>
          </a:prstGeom>
        </p:spPr>
      </p:pic>
      <p:pic>
        <p:nvPicPr>
          <p:cNvPr id="24" name="Grafik 23" descr="Erdkugel: Amerika">
            <a:extLst>
              <a:ext uri="{FF2B5EF4-FFF2-40B4-BE49-F238E27FC236}">
                <a16:creationId xmlns:a16="http://schemas.microsoft.com/office/drawing/2014/main" id="{CC1723CB-2B36-49E6-855F-BCB2D396D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4803" y="47605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58D03-F0EB-4353-BFBE-0B710FE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of Remote Authentication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5237C3-70B8-4251-B45A-5D619BAEF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8CEB24-2963-4FB3-BC12-810CA71E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D3B02A-7453-44D7-9925-96403858A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1B7D85-FACF-4420-832E-4F72AE3B70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3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online registration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Online Authentication and Electronic Archive of Authentic Acts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 bwMode="auto">
          <a:xfrm>
            <a:off x="2639616" y="1817462"/>
            <a:ext cx="6912768" cy="423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8812A1A-1CD7-4527-96FD-9D4D9A93A5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D3818C-8E0C-0043-9102-2275D161AAA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82DAF1-7527-4DB2-8480-9AC2CBA7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772" y="1482802"/>
            <a:ext cx="7720300" cy="2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2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title"/>
</p:tagLst>
</file>

<file path=ppt/theme/theme1.xml><?xml version="1.0" encoding="utf-8"?>
<a:theme xmlns:a="http://schemas.openxmlformats.org/drawingml/2006/main" name="Bundesnotarkammer">
  <a:themeElements>
    <a:clrScheme name="Bundesnotarkammer">
      <a:dk1>
        <a:srgbClr val="1E3D62"/>
      </a:dk1>
      <a:lt1>
        <a:srgbClr val="FEFFFF"/>
      </a:lt1>
      <a:dk2>
        <a:srgbClr val="5B5F60"/>
      </a:dk2>
      <a:lt2>
        <a:srgbClr val="5F7489"/>
      </a:lt2>
      <a:accent1>
        <a:srgbClr val="00A5DF"/>
      </a:accent1>
      <a:accent2>
        <a:srgbClr val="1E3D62"/>
      </a:accent2>
      <a:accent3>
        <a:srgbClr val="9EA9BF"/>
      </a:accent3>
      <a:accent4>
        <a:srgbClr val="D8DDE5"/>
      </a:accent4>
      <a:accent5>
        <a:srgbClr val="ECEEF2"/>
      </a:accent5>
      <a:accent6>
        <a:srgbClr val="F5F6F9"/>
      </a:accent6>
      <a:hlink>
        <a:srgbClr val="00A5DF"/>
      </a:hlink>
      <a:folHlink>
        <a:srgbClr val="5F7489"/>
      </a:folHlink>
    </a:clrScheme>
    <a:fontScheme name="Bundesnotarkammer">
      <a:majorFont>
        <a:latin typeface="Palatino Linotype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120000"/>
          </a:lnSpc>
          <a:spcBef>
            <a:spcPts val="600"/>
          </a:spcBef>
          <a:defRPr dirty="0" err="1">
            <a:solidFill>
              <a:schemeClr val="tx2"/>
            </a:solidFill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ndesnotarkammer.potx" id="{71DC638F-B9DE-4E0C-95CE-EF4B67742665}" vid="{67F09B2F-A660-4EC4-8FD9-44A4D57C48B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qs:outline xmlns:qs="urn:strategyCompass:quickSlide:basic:outlineSlide:2014">
  <qs:id>269</qs:id>
  <qs:title>Stand der nationalen Umsetzung</qs:title>
  <qs:navText/>
  <qs:number>2</qs:number>
  <qs:position>2</qs:position>
  <qs:level>0</qs:level>
  <qs:pageNr>0</qs:pageNr>
</qs:outline>
</file>

<file path=customXml/item2.xml><?xml version="1.0" encoding="utf-8"?>
<qs:outline xmlns:qs="urn:strategyCompass:quickSlide:basic:outlineSlide:2014">
  <qs:id>268</qs:id>
  <qs:title>Das Company Law Package der EU</qs:title>
  <qs:navText/>
  <qs:number>1</qs:number>
  <qs:position>1</qs:position>
  <qs:level>0</qs:level>
  <qs:pageNr>0</qs:pageNr>
</qs:outline>
</file>

<file path=customXml/item3.xml><?xml version="1.0" encoding="utf-8"?>
<qs:outline xmlns:qs="urn:strategyCompass:quickSlide:basic:outlineSlide:2014">
  <qs:id>270</qs:id>
  <qs:title>Voraussichtliche Auswirkungen auf die notarielle Praxis</qs:title>
  <qs:navText/>
  <qs:number>3</qs:number>
  <qs:position>3</qs:position>
  <qs:level>0</qs:level>
  <qs:pageNr>0</qs:pageNr>
</qs:outline>
</file>

<file path=customXml/item4.xml><?xml version="1.0" encoding="utf-8"?>
<qs:outline xmlns:qs="urn:strategyCompass:quickSlide:basic:outlineOverview:2014">
  <qs:id>267</qs:id>
</qs:outline>
</file>

<file path=customXml/itemProps1.xml><?xml version="1.0" encoding="utf-8"?>
<ds:datastoreItem xmlns:ds="http://schemas.openxmlformats.org/officeDocument/2006/customXml" ds:itemID="{875916FB-1334-410A-81EC-FBB286FFDD26}">
  <ds:schemaRefs>
    <ds:schemaRef ds:uri="urn:strategyCompass:quickSlide:basic:outlineSlide:2014"/>
  </ds:schemaRefs>
</ds:datastoreItem>
</file>

<file path=customXml/itemProps2.xml><?xml version="1.0" encoding="utf-8"?>
<ds:datastoreItem xmlns:ds="http://schemas.openxmlformats.org/officeDocument/2006/customXml" ds:itemID="{5D2AD924-17D6-442D-A0FA-88A462BD0C08}">
  <ds:schemaRefs>
    <ds:schemaRef ds:uri="urn:strategyCompass:quickSlide:basic:outlineSlide:2014"/>
  </ds:schemaRefs>
</ds:datastoreItem>
</file>

<file path=customXml/itemProps3.xml><?xml version="1.0" encoding="utf-8"?>
<ds:datastoreItem xmlns:ds="http://schemas.openxmlformats.org/officeDocument/2006/customXml" ds:itemID="{57C08677-1A1A-45C4-B9C9-34F816209039}">
  <ds:schemaRefs>
    <ds:schemaRef ds:uri="urn:strategyCompass:quickSlide:basic:outlineSlide:2014"/>
  </ds:schemaRefs>
</ds:datastoreItem>
</file>

<file path=customXml/itemProps4.xml><?xml version="1.0" encoding="utf-8"?>
<ds:datastoreItem xmlns:ds="http://schemas.openxmlformats.org/officeDocument/2006/customXml" ds:itemID="{BC61B2E5-9121-40D6-B382-39DA46DC53B9}">
  <ds:schemaRefs>
    <ds:schemaRef ds:uri="urn:strategyCompass:quickSlide:basic:outlineOverview:20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Bundesnotarkammer</Template>
  <TotalTime>0</TotalTime>
  <Words>1134</Words>
  <Application>Microsoft Macintosh PowerPoint</Application>
  <PresentationFormat>Widescreen</PresentationFormat>
  <Paragraphs>194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Calibri</vt:lpstr>
      <vt:lpstr>Open Sans Semibold</vt:lpstr>
      <vt:lpstr>Palatino Linotype</vt:lpstr>
      <vt:lpstr>Bundesnotarkammer</vt:lpstr>
      <vt:lpstr>Digitization of legal deeds in the context of the modernization of public services   </vt:lpstr>
      <vt:lpstr>General Principles of the Online Formation </vt:lpstr>
      <vt:lpstr>Challenges </vt:lpstr>
      <vt:lpstr>Solution 1: Videoconference</vt:lpstr>
      <vt:lpstr>Solution 2:  Two-step identification</vt:lpstr>
      <vt:lpstr>Solution 3: Replacement of the parties‘ signatures</vt:lpstr>
      <vt:lpstr>Solution 4: Standard hardware sufficient</vt:lpstr>
      <vt:lpstr>Preparation of Remote Authentication</vt:lpstr>
      <vt:lpstr>The online registration</vt:lpstr>
      <vt:lpstr>Registration via eID</vt:lpstr>
      <vt:lpstr>PowerPoint Presentation</vt:lpstr>
      <vt:lpstr>Remote Authentication</vt:lpstr>
      <vt:lpstr>Videoconference – View of the citizen </vt:lpstr>
      <vt:lpstr>Identification for the videoconference Step 1 – eID </vt:lpstr>
      <vt:lpstr>Identification for the videoconference Step 2 – picture comparison </vt:lpstr>
      <vt:lpstr>Identification for the videoconference Step 2 – picture comparison </vt:lpstr>
      <vt:lpstr>Qualified electronic signature on document  </vt:lpstr>
      <vt:lpstr>Integration into existing  processes</vt:lpstr>
      <vt:lpstr>Electronic Archive of Authentic Acts </vt:lpstr>
      <vt:lpstr>Electronic Archive of Authentic Acts </vt:lpstr>
      <vt:lpstr>Security architecture</vt:lpstr>
      <vt:lpstr>Outlook on the future impact of further IT developments</vt:lpstr>
      <vt:lpstr>Templates – Smart contracts – Blockchain 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PowerPoint-Styleguide</dc:title>
  <dc:creator>Kienzle, P. (BNotK)</dc:creator>
  <cp:lastModifiedBy>Microsoft Office User</cp:lastModifiedBy>
  <cp:revision>408</cp:revision>
  <cp:lastPrinted>2019-10-22T09:23:22Z</cp:lastPrinted>
  <dcterms:created xsi:type="dcterms:W3CDTF">2018-06-01T08:32:23Z</dcterms:created>
  <dcterms:modified xsi:type="dcterms:W3CDTF">2022-11-01T07:02:13Z</dcterms:modified>
</cp:coreProperties>
</file>